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041" r:id="rId1"/>
  </p:sldMasterIdLst>
  <p:notesMasterIdLst>
    <p:notesMasterId r:id="rId46"/>
  </p:notesMasterIdLst>
  <p:sldIdLst>
    <p:sldId id="325" r:id="rId2"/>
    <p:sldId id="421" r:id="rId3"/>
    <p:sldId id="337" r:id="rId4"/>
    <p:sldId id="270" r:id="rId5"/>
    <p:sldId id="330" r:id="rId6"/>
    <p:sldId id="354" r:id="rId7"/>
    <p:sldId id="355" r:id="rId8"/>
    <p:sldId id="360" r:id="rId9"/>
    <p:sldId id="357" r:id="rId10"/>
    <p:sldId id="358" r:id="rId11"/>
    <p:sldId id="359" r:id="rId12"/>
    <p:sldId id="373" r:id="rId13"/>
    <p:sldId id="396" r:id="rId14"/>
    <p:sldId id="377" r:id="rId15"/>
    <p:sldId id="379" r:id="rId16"/>
    <p:sldId id="378" r:id="rId17"/>
    <p:sldId id="361" r:id="rId18"/>
    <p:sldId id="387" r:id="rId19"/>
    <p:sldId id="386" r:id="rId20"/>
    <p:sldId id="410" r:id="rId21"/>
    <p:sldId id="363" r:id="rId22"/>
    <p:sldId id="389" r:id="rId23"/>
    <p:sldId id="405" r:id="rId24"/>
    <p:sldId id="411" r:id="rId25"/>
    <p:sldId id="412" r:id="rId26"/>
    <p:sldId id="419" r:id="rId27"/>
    <p:sldId id="394" r:id="rId28"/>
    <p:sldId id="403" r:id="rId29"/>
    <p:sldId id="404" r:id="rId30"/>
    <p:sldId id="413" r:id="rId31"/>
    <p:sldId id="414" r:id="rId32"/>
    <p:sldId id="415" r:id="rId33"/>
    <p:sldId id="417" r:id="rId34"/>
    <p:sldId id="406" r:id="rId35"/>
    <p:sldId id="423" r:id="rId36"/>
    <p:sldId id="424" r:id="rId37"/>
    <p:sldId id="307" r:id="rId38"/>
    <p:sldId id="409" r:id="rId39"/>
    <p:sldId id="370" r:id="rId40"/>
    <p:sldId id="398" r:id="rId41"/>
    <p:sldId id="401" r:id="rId42"/>
    <p:sldId id="402" r:id="rId43"/>
    <p:sldId id="400" r:id="rId44"/>
    <p:sldId id="39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8"/>
    <a:srgbClr val="018CE1"/>
    <a:srgbClr val="609290"/>
    <a:srgbClr val="F5F5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9" autoAdjust="0"/>
    <p:restoredTop sz="93521" autoAdjust="0"/>
  </p:normalViewPr>
  <p:slideViewPr>
    <p:cSldViewPr snapToGrid="0">
      <p:cViewPr>
        <p:scale>
          <a:sx n="95" d="100"/>
          <a:sy n="95" d="100"/>
        </p:scale>
        <p:origin x="144" y="-7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0" d="100"/>
          <a:sy n="50" d="100"/>
        </p:scale>
        <p:origin x="2640" y="2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DFF6E-11BE-4E49-899F-2CDE3E3EEA89}" type="datetimeFigureOut">
              <a:rPr lang="en-US" smtClean="0"/>
              <a:t>8/2/18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0A660-11DA-C145-9CBA-FD253566312B}" type="slidenum">
              <a:rPr lang="en-US" smtClean="0"/>
              <a:t>‹#›</a:t>
            </a:fld>
            <a:endParaRPr lang="en-US"/>
          </a:p>
        </p:txBody>
      </p:sp>
    </p:spTree>
    <p:extLst>
      <p:ext uri="{BB962C8B-B14F-4D97-AF65-F5344CB8AC3E}">
        <p14:creationId xmlns:p14="http://schemas.microsoft.com/office/powerpoint/2010/main" val="862089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E0A660-11DA-C145-9CBA-FD253566312B}" type="slidenum">
              <a:rPr lang="en-US" smtClean="0"/>
              <a:t>9</a:t>
            </a:fld>
            <a:endParaRPr lang="en-US"/>
          </a:p>
        </p:txBody>
      </p:sp>
    </p:spTree>
    <p:extLst>
      <p:ext uri="{BB962C8B-B14F-4D97-AF65-F5344CB8AC3E}">
        <p14:creationId xmlns:p14="http://schemas.microsoft.com/office/powerpoint/2010/main" val="79850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atin typeface="+mj-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2800" cap="small" baseline="0">
                <a:solidFill>
                  <a:schemeClr val="tx1">
                    <a:lumMod val="90000"/>
                    <a:lumOff val="10000"/>
                  </a:schemeClr>
                </a:solidFill>
                <a:latin typeface="+mj-lt"/>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9F02947-2E81-4C50-841A-BA1CC86FE47E}" type="datetime1">
              <a:rPr lang="en-SG" smtClean="0"/>
              <a:t>2/8/18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E9D0EDE-F711-41C3-B41C-C5BF644392C6}" type="slidenum">
              <a:rPr lang="en-SG" smtClean="0"/>
              <a:t>‹#›</a:t>
            </a:fld>
            <a:endParaRPr lang="en-SG"/>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01938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48FD41-751D-4749-B14E-26D62D974013}" type="datetime1">
              <a:rPr lang="en-SG" smtClean="0"/>
              <a:t>2/8/18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E9D0EDE-F711-41C3-B41C-C5BF644392C6}" type="slidenum">
              <a:rPr lang="en-SG" smtClean="0"/>
              <a:t>‹#›</a:t>
            </a:fld>
            <a:endParaRPr lang="en-SG"/>
          </a:p>
        </p:txBody>
      </p:sp>
    </p:spTree>
    <p:extLst>
      <p:ext uri="{BB962C8B-B14F-4D97-AF65-F5344CB8AC3E}">
        <p14:creationId xmlns:p14="http://schemas.microsoft.com/office/powerpoint/2010/main" val="36007977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5BD1CC-18B4-4A18-9573-5199311B262A}" type="datetime1">
              <a:rPr lang="en-SG" smtClean="0"/>
              <a:t>2/8/18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E9D0EDE-F711-41C3-B41C-C5BF644392C6}" type="slidenum">
              <a:rPr lang="en-SG" smtClean="0"/>
              <a:t>‹#›</a:t>
            </a:fld>
            <a:endParaRPr lang="en-SG"/>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61753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atin typeface="Calibri" panose="020F0502020204030204" pitchFamily="34" charset="0"/>
                <a:cs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atin typeface="Calibri" panose="020F0502020204030204" pitchFamily="34" charset="0"/>
                <a:cs typeface="Calibri" panose="020F0502020204030204" pitchFamily="34" charset="0"/>
              </a:defRPr>
            </a:lvl1pPr>
            <a:lvl2pPr marL="539750" indent="-184150">
              <a:defRPr sz="1800">
                <a:latin typeface="Calibri" panose="020F0502020204030204" pitchFamily="34" charset="0"/>
                <a:cs typeface="Calibri" panose="020F0502020204030204" pitchFamily="34" charset="0"/>
              </a:defRPr>
            </a:lvl2pPr>
            <a:lvl3pPr marL="722313" indent="-182563">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BFFC3C5-1E11-4988-B5E3-B7819764AF90}" type="datetime1">
              <a:rPr lang="en-SG" smtClean="0"/>
              <a:t>2/8/18</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2E9D0EDE-F711-41C3-B41C-C5BF644392C6}" type="slidenum">
              <a:rPr lang="en-SG" smtClean="0"/>
              <a:t>‹#›</a:t>
            </a:fld>
            <a:endParaRPr lang="en-SG" dirty="0"/>
          </a:p>
        </p:txBody>
      </p:sp>
    </p:spTree>
    <p:extLst>
      <p:ext uri="{BB962C8B-B14F-4D97-AF65-F5344CB8AC3E}">
        <p14:creationId xmlns:p14="http://schemas.microsoft.com/office/powerpoint/2010/main" val="21080955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atin typeface="+mj-l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2800" cap="small" baseline="0">
                <a:solidFill>
                  <a:schemeClr val="tx1">
                    <a:lumMod val="90000"/>
                    <a:lumOff val="10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Edit Master text styles</a:t>
            </a:r>
          </a:p>
        </p:txBody>
      </p:sp>
      <p:sp>
        <p:nvSpPr>
          <p:cNvPr id="4" name="Date Placeholder 3"/>
          <p:cNvSpPr>
            <a:spLocks noGrp="1"/>
          </p:cNvSpPr>
          <p:nvPr>
            <p:ph type="dt" sz="half" idx="10"/>
          </p:nvPr>
        </p:nvSpPr>
        <p:spPr/>
        <p:txBody>
          <a:bodyPr/>
          <a:lstStyle/>
          <a:p>
            <a:fld id="{3014BFFB-B62F-4BC5-89AE-8CFB404D323C}" type="datetime1">
              <a:rPr lang="en-SG" smtClean="0"/>
              <a:t>2/8/18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E9D0EDE-F711-41C3-B41C-C5BF644392C6}" type="slidenum">
              <a:rPr lang="en-SG" smtClean="0"/>
              <a:t>‹#›</a:t>
            </a:fld>
            <a:endParaRPr lang="en-SG"/>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3597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27B315-A553-443A-950E-DEF36D299F2D}" type="datetime1">
              <a:rPr lang="en-SG" smtClean="0"/>
              <a:t>2/8/18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E9D0EDE-F711-41C3-B41C-C5BF644392C6}" type="slidenum">
              <a:rPr lang="en-SG" smtClean="0"/>
              <a:t>‹#›</a:t>
            </a:fld>
            <a:endParaRPr lang="en-SG"/>
          </a:p>
        </p:txBody>
      </p:sp>
    </p:spTree>
    <p:extLst>
      <p:ext uri="{BB962C8B-B14F-4D97-AF65-F5344CB8AC3E}">
        <p14:creationId xmlns:p14="http://schemas.microsoft.com/office/powerpoint/2010/main" val="36384721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400" b="0" cap="none" baseline="0">
                <a:solidFill>
                  <a:schemeClr val="accent2">
                    <a:lumMod val="75000"/>
                  </a:schemeClr>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400" b="0" kern="1200" cap="none" baseline="0" dirty="0">
                <a:solidFill>
                  <a:schemeClr val="accent2">
                    <a:lumMod val="75000"/>
                  </a:schemeClr>
                </a:solidFill>
                <a:latin typeface="Calibri" panose="020F0502020204030204" pitchFamily="34" charset="0"/>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smtClean="0"/>
              <a:t>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FEB3B1-D119-465F-86D3-A013F67CEFA4}" type="datetime1">
              <a:rPr lang="en-SG" smtClean="0"/>
              <a:t>2/8/18</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2E9D0EDE-F711-41C3-B41C-C5BF644392C6}" type="slidenum">
              <a:rPr lang="en-SG" smtClean="0"/>
              <a:t>‹#›</a:t>
            </a:fld>
            <a:endParaRPr lang="en-SG"/>
          </a:p>
        </p:txBody>
      </p:sp>
    </p:spTree>
    <p:extLst>
      <p:ext uri="{BB962C8B-B14F-4D97-AF65-F5344CB8AC3E}">
        <p14:creationId xmlns:p14="http://schemas.microsoft.com/office/powerpoint/2010/main" val="28572084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B625B6A-F428-4AC5-B80B-DD278234B298}" type="datetime1">
              <a:rPr lang="en-SG" smtClean="0"/>
              <a:t>2/8/18</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2E9D0EDE-F711-41C3-B41C-C5BF644392C6}" type="slidenum">
              <a:rPr lang="en-SG" smtClean="0"/>
              <a:t>‹#›</a:t>
            </a:fld>
            <a:endParaRPr lang="en-SG"/>
          </a:p>
        </p:txBody>
      </p:sp>
    </p:spTree>
    <p:extLst>
      <p:ext uri="{BB962C8B-B14F-4D97-AF65-F5344CB8AC3E}">
        <p14:creationId xmlns:p14="http://schemas.microsoft.com/office/powerpoint/2010/main" val="6851494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9300C-BEB0-45E3-808A-FB3B3D11F6A2}" type="datetime1">
              <a:rPr lang="en-SG" smtClean="0"/>
              <a:t>2/8/18</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2E9D0EDE-F711-41C3-B41C-C5BF644392C6}" type="slidenum">
              <a:rPr lang="en-SG" smtClean="0"/>
              <a:t>‹#›</a:t>
            </a:fld>
            <a:endParaRPr lang="en-SG"/>
          </a:p>
        </p:txBody>
      </p:sp>
    </p:spTree>
    <p:extLst>
      <p:ext uri="{BB962C8B-B14F-4D97-AF65-F5344CB8AC3E}">
        <p14:creationId xmlns:p14="http://schemas.microsoft.com/office/powerpoint/2010/main" val="32297726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DA8A063-1975-4C35-BFA4-20DA831F8FB7}" type="datetime1">
              <a:rPr lang="en-SG" smtClean="0"/>
              <a:t>2/8/18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E9D0EDE-F711-41C3-B41C-C5BF644392C6}" type="slidenum">
              <a:rPr lang="en-SG" smtClean="0"/>
              <a:t>‹#›</a:t>
            </a:fld>
            <a:endParaRPr lang="en-SG"/>
          </a:p>
        </p:txBody>
      </p:sp>
    </p:spTree>
    <p:extLst>
      <p:ext uri="{BB962C8B-B14F-4D97-AF65-F5344CB8AC3E}">
        <p14:creationId xmlns:p14="http://schemas.microsoft.com/office/powerpoint/2010/main" val="34226176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atin typeface="+mj-lt"/>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2400" cap="small" baseline="0">
                <a:solidFill>
                  <a:schemeClr val="tx1">
                    <a:lumMod val="90000"/>
                    <a:lumOff val="10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
        <p:nvSpPr>
          <p:cNvPr id="5" name="Date Placeholder 4"/>
          <p:cNvSpPr>
            <a:spLocks noGrp="1"/>
          </p:cNvSpPr>
          <p:nvPr>
            <p:ph type="dt" sz="half" idx="10"/>
          </p:nvPr>
        </p:nvSpPr>
        <p:spPr/>
        <p:txBody>
          <a:bodyPr/>
          <a:lstStyle/>
          <a:p>
            <a:fld id="{4A4880D4-3D04-4A6E-900D-20459BCE5598}" type="datetime1">
              <a:rPr lang="en-SG" smtClean="0"/>
              <a:t>2/8/18</a:t>
            </a:fld>
            <a:endParaRPr lang="en-SG"/>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9D0EDE-F711-41C3-B41C-C5BF644392C6}" type="slidenum">
              <a:rPr lang="en-SG" smtClean="0"/>
              <a:t>‹#›</a:t>
            </a:fld>
            <a:endParaRPr lang="en-SG"/>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4028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7" y="585216"/>
            <a:ext cx="10121927" cy="149961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24128" y="2286000"/>
            <a:ext cx="10121926" cy="4023360"/>
          </a:xfrm>
          <a:prstGeom prst="rect">
            <a:avLst/>
          </a:prstGeom>
        </p:spPr>
        <p:txBody>
          <a:bodyPr vert="horz" lIns="45720" tIns="45720" rIns="4572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C5512B5-32A3-4BD6-86EB-64E899D4594D}" type="datetime1">
              <a:rPr lang="en-SG" smtClean="0"/>
              <a:t>2/8/18</a:t>
            </a:fld>
            <a:endParaRPr lang="en-SG"/>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SG"/>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2E9D0EDE-F711-41C3-B41C-C5BF644392C6}" type="slidenum">
              <a:rPr lang="en-SG" smtClean="0"/>
              <a:t>‹#›</a:t>
            </a:fld>
            <a:endParaRPr lang="en-SG"/>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601986"/>
      </p:ext>
    </p:extLst>
  </p:cSld>
  <p:clrMap bg1="lt1" tx1="dk1" bg2="lt2" tx2="dk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200" kern="1200" cap="all" spc="100" baseline="0">
          <a:solidFill>
            <a:schemeClr val="tx1">
              <a:lumMod val="90000"/>
              <a:lumOff val="10000"/>
            </a:schemeClr>
          </a:solidFill>
          <a:latin typeface="Calibri" panose="020F0502020204030204" pitchFamily="34" charset="0"/>
          <a:ea typeface="+mj-ea"/>
          <a:cs typeface="Calibri" panose="020F050202020403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722313" indent="-366713" algn="l" defTabSz="914400" rtl="0" eaLnBrk="1" latinLnBrk="0" hangingPunct="1">
        <a:lnSpc>
          <a:spcPct val="90000"/>
        </a:lnSpc>
        <a:spcBef>
          <a:spcPts val="200"/>
        </a:spcBef>
        <a:spcAft>
          <a:spcPts val="400"/>
        </a:spcAft>
        <a:buClr>
          <a:schemeClr val="accent2"/>
        </a:buClr>
        <a:buFont typeface="Wingdings 3" pitchFamily="18" charset="2"/>
        <a:buChar char=""/>
        <a:defRPr sz="2000" kern="1200">
          <a:solidFill>
            <a:schemeClr val="tx1"/>
          </a:solidFill>
          <a:latin typeface="Calibri" panose="020F0502020204030204" pitchFamily="34" charset="0"/>
          <a:ea typeface="+mn-ea"/>
          <a:cs typeface="Calibri" panose="020F0502020204030204" pitchFamily="34" charset="0"/>
        </a:defRPr>
      </a:lvl2pPr>
      <a:lvl3pPr marL="895350" indent="-173038"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3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gov.sg/dataset/combined-and-gross-enrolment-ratio-for-primary-secondary-tertiary-education" TargetMode="External"/><Relationship Id="rId4" Type="http://schemas.openxmlformats.org/officeDocument/2006/relationships/hyperlink" Target="https://data.gov.sg/dataset/resident-labour-force-aged-15-years-and-over-by-highest-qualification-attained-and-sex" TargetMode="External"/><Relationship Id="rId5" Type="http://schemas.openxmlformats.org/officeDocument/2006/relationships/hyperlink" Target="https://data.gov.sg/dataset/residents-outside-the-labour-force-by-highest-qualification-attained-age-and-sex" TargetMode="External"/><Relationship Id="rId1" Type="http://schemas.openxmlformats.org/officeDocument/2006/relationships/slideLayout" Target="../slideLayouts/slideLayout6.xml"/><Relationship Id="rId2" Type="http://schemas.openxmlformats.org/officeDocument/2006/relationships/hyperlink" Target="https://data.gov.sg/dataset/key-indicators-on-gender-annua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ata.gov.sg/dataset/graduates-from-university-first-degree-courses-by-type-of-course" TargetMode="External"/><Relationship Id="rId3" Type="http://schemas.openxmlformats.org/officeDocument/2006/relationships/hyperlink" Target="http://stats.mom.gov.sg/Pages/Occupational-Wages-Tables2017.asp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atatopics.worldbank.org/gender/" TargetMode="External"/><Relationship Id="rId3" Type="http://schemas.openxmlformats.org/officeDocument/2006/relationships/hyperlink" Target="https://datahelpdesk.worldbank.org/knowledgebase/articles/906519-world-bank-country-and-lending-group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SG" dirty="0">
                <a:latin typeface="Gill Sans MT Condensed" charset="0"/>
                <a:ea typeface="Gill Sans MT Condensed" charset="0"/>
                <a:cs typeface="Gill Sans MT Condensed" charset="0"/>
              </a:rPr>
              <a:t>Gender </a:t>
            </a:r>
            <a:r>
              <a:rPr lang="en-SG" dirty="0" smtClean="0">
                <a:latin typeface="Gill Sans MT Condensed" charset="0"/>
                <a:ea typeface="Gill Sans MT Condensed" charset="0"/>
                <a:cs typeface="Gill Sans MT Condensed" charset="0"/>
              </a:rPr>
              <a:t>inequality – </a:t>
            </a:r>
            <a:r>
              <a:rPr lang="en-SG" dirty="0">
                <a:latin typeface="Gill Sans MT Condensed" charset="0"/>
                <a:ea typeface="Gill Sans MT Condensed" charset="0"/>
                <a:cs typeface="Gill Sans MT Condensed" charset="0"/>
              </a:rPr>
              <a:t>economic and educational opportunities</a:t>
            </a:r>
            <a:endParaRPr lang="en-SG" dirty="0"/>
          </a:p>
        </p:txBody>
      </p:sp>
      <p:sp>
        <p:nvSpPr>
          <p:cNvPr id="3" name="Subtitle 2"/>
          <p:cNvSpPr>
            <a:spLocks noGrp="1"/>
          </p:cNvSpPr>
          <p:nvPr>
            <p:ph type="subTitle" idx="1"/>
          </p:nvPr>
        </p:nvSpPr>
        <p:spPr/>
        <p:txBody>
          <a:bodyPr>
            <a:normAutofit/>
          </a:bodyPr>
          <a:lstStyle/>
          <a:p>
            <a:r>
              <a:rPr lang="en-SG" sz="3200" cap="all" dirty="0" smtClean="0">
                <a:latin typeface="Calibri" panose="020F0502020204030204" pitchFamily="34" charset="0"/>
              </a:rPr>
              <a:t>Sherry tan / </a:t>
            </a:r>
            <a:r>
              <a:rPr lang="en-SG" sz="3200" cap="all" dirty="0" err="1" smtClean="0">
                <a:latin typeface="Calibri" panose="020F0502020204030204" pitchFamily="34" charset="0"/>
              </a:rPr>
              <a:t>nsdai</a:t>
            </a:r>
            <a:r>
              <a:rPr lang="en-SG" sz="3200" cap="all" dirty="0" smtClean="0">
                <a:latin typeface="Calibri" panose="020F0502020204030204" pitchFamily="34" charset="0"/>
              </a:rPr>
              <a:t> </a:t>
            </a:r>
            <a:endParaRPr lang="en-SG" sz="3200" cap="all" dirty="0">
              <a:latin typeface="Calibri" panose="020F0502020204030204" pitchFamily="34" charset="0"/>
            </a:endParaRPr>
          </a:p>
        </p:txBody>
      </p:sp>
    </p:spTree>
    <p:extLst>
      <p:ext uri="{BB962C8B-B14F-4D97-AF65-F5344CB8AC3E}">
        <p14:creationId xmlns:p14="http://schemas.microsoft.com/office/powerpoint/2010/main" val="3462211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2271467"/>
            <a:ext cx="10121926" cy="2406411"/>
          </a:xfrm>
        </p:spPr>
        <p:txBody>
          <a:bodyPr>
            <a:normAutofit/>
          </a:bodyPr>
          <a:lstStyle/>
          <a:p>
            <a:pPr marL="355600" lvl="1" indent="-266700">
              <a:buFont typeface="Wingdings" panose="05000000000000000000" pitchFamily="2" charset="2"/>
              <a:buChar char="§"/>
            </a:pPr>
            <a:r>
              <a:rPr lang="en-SG" dirty="0" smtClean="0"/>
              <a:t>Data covered </a:t>
            </a:r>
            <a:r>
              <a:rPr lang="en-SG" dirty="0"/>
              <a:t>years </a:t>
            </a:r>
            <a:r>
              <a:rPr lang="en-SG" dirty="0" smtClean="0"/>
              <a:t>1990 </a:t>
            </a:r>
            <a:r>
              <a:rPr lang="en-SG" dirty="0"/>
              <a:t>– </a:t>
            </a:r>
            <a:r>
              <a:rPr lang="en-SG" dirty="0" smtClean="0"/>
              <a:t>2016</a:t>
            </a:r>
            <a:endParaRPr lang="en-SG" dirty="0"/>
          </a:p>
          <a:p>
            <a:pPr marL="355600" lvl="1" indent="-266700">
              <a:buFont typeface="Wingdings" panose="05000000000000000000" pitchFamily="2" charset="2"/>
              <a:buChar char="§"/>
            </a:pPr>
            <a:r>
              <a:rPr lang="en-SG" dirty="0" smtClean="0"/>
              <a:t>Gross enrolment ratios were given by year, level of education and gender group</a:t>
            </a:r>
          </a:p>
          <a:p>
            <a:pPr marL="355600" lvl="1" indent="-266700">
              <a:buFont typeface="Wingdings" panose="05000000000000000000" pitchFamily="2" charset="2"/>
              <a:buChar char="§"/>
            </a:pPr>
            <a:r>
              <a:rPr lang="en-SG" dirty="0" smtClean="0"/>
              <a:t>Level of education included: Primary; Secondary; Tertiary; All Levels (aggregated over all levels) </a:t>
            </a:r>
          </a:p>
          <a:p>
            <a:pPr marL="355600" indent="-266700">
              <a:buFont typeface="Wingdings" panose="05000000000000000000" pitchFamily="2" charset="2"/>
              <a:buChar char="§"/>
            </a:pPr>
            <a:r>
              <a:rPr lang="en-SG" sz="1800" dirty="0" smtClean="0"/>
              <a:t>Gross enrolment ratio is the number of pupils enrolled in a given education level regardless of age, expressed as a percentage of population in the theoretical age group for that level of education. Therefore, some values were greater than 100%</a:t>
            </a:r>
          </a:p>
          <a:p>
            <a:pPr marL="355600" indent="-266700">
              <a:buFont typeface="Wingdings" panose="05000000000000000000" pitchFamily="2" charset="2"/>
              <a:buChar char="§"/>
            </a:pPr>
            <a:r>
              <a:rPr lang="en-SG" sz="1800" dirty="0" smtClean="0"/>
              <a:t>Data from Year 2001 onwards will be used to be consistent with analysis of other key indicators</a:t>
            </a:r>
          </a:p>
          <a:p>
            <a:pPr marL="431800" indent="-342900">
              <a:buFont typeface="Wingdings" panose="05000000000000000000" pitchFamily="2" charset="2"/>
              <a:buChar char="§"/>
            </a:pPr>
            <a:endParaRPr lang="en-SG" sz="1800" dirty="0"/>
          </a:p>
        </p:txBody>
      </p:sp>
      <p:sp>
        <p:nvSpPr>
          <p:cNvPr id="4" name="Slide Number Placeholder 3"/>
          <p:cNvSpPr>
            <a:spLocks noGrp="1"/>
          </p:cNvSpPr>
          <p:nvPr>
            <p:ph type="sldNum" sz="quarter" idx="12"/>
          </p:nvPr>
        </p:nvSpPr>
        <p:spPr/>
        <p:txBody>
          <a:bodyPr/>
          <a:lstStyle/>
          <a:p>
            <a:fld id="{2E9D0EDE-F711-41C3-B41C-C5BF644392C6}" type="slidenum">
              <a:rPr lang="en-SG" smtClean="0"/>
              <a:t>10</a:t>
            </a:fld>
            <a:endParaRPr lang="en-SG" dirty="0"/>
          </a:p>
        </p:txBody>
      </p:sp>
      <p:sp>
        <p:nvSpPr>
          <p:cNvPr id="5" name="Content Placeholder 2"/>
          <p:cNvSpPr txBox="1">
            <a:spLocks/>
          </p:cNvSpPr>
          <p:nvPr/>
        </p:nvSpPr>
        <p:spPr>
          <a:xfrm>
            <a:off x="1024127" y="1688988"/>
            <a:ext cx="10521549" cy="58247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2600" dirty="0" smtClean="0">
                <a:solidFill>
                  <a:schemeClr val="accent2">
                    <a:lumMod val="75000"/>
                  </a:schemeClr>
                </a:solidFill>
                <a:latin typeface="+mj-lt"/>
              </a:rPr>
              <a:t>Combined And Gross Enrolment Ratio For Primary, Secondary &amp; Tertiary Education</a:t>
            </a:r>
          </a:p>
          <a:p>
            <a:pPr marL="431800" indent="-342900">
              <a:buFont typeface="Wingdings" panose="05000000000000000000" pitchFamily="2" charset="2"/>
              <a:buChar char="§"/>
            </a:pPr>
            <a:endParaRPr lang="en-SG" sz="2100" dirty="0">
              <a:solidFill>
                <a:schemeClr val="accent2">
                  <a:lumMod val="75000"/>
                </a:schemeClr>
              </a:solidFill>
              <a:latin typeface="+mj-lt"/>
            </a:endParaRPr>
          </a:p>
        </p:txBody>
      </p:sp>
      <p:sp>
        <p:nvSpPr>
          <p:cNvPr id="6" name="TextBox 5"/>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EXPLORATION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SG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3872235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6527" y="2290141"/>
            <a:ext cx="10121926" cy="1082818"/>
          </a:xfrm>
        </p:spPr>
        <p:txBody>
          <a:bodyPr>
            <a:normAutofit/>
          </a:bodyPr>
          <a:lstStyle/>
          <a:p>
            <a:pPr marL="363538" lvl="1" indent="-274638">
              <a:buFont typeface="Wingdings" panose="05000000000000000000" pitchFamily="2" charset="2"/>
              <a:buChar char="§"/>
            </a:pPr>
            <a:r>
              <a:rPr lang="en-SG" dirty="0" smtClean="0"/>
              <a:t>Data covered years 1991 – 2015</a:t>
            </a:r>
          </a:p>
          <a:p>
            <a:pPr marL="363538" lvl="1" indent="-274638">
              <a:buFont typeface="Wingdings" panose="05000000000000000000" pitchFamily="2" charset="2"/>
              <a:buChar char="§"/>
            </a:pPr>
            <a:r>
              <a:rPr lang="en-SG" dirty="0"/>
              <a:t>N</a:t>
            </a:r>
            <a:r>
              <a:rPr lang="en-SG" dirty="0" smtClean="0"/>
              <a:t>umber of residents in labour force was given by year, gender and highest qualification attained</a:t>
            </a:r>
          </a:p>
        </p:txBody>
      </p:sp>
      <p:sp>
        <p:nvSpPr>
          <p:cNvPr id="4" name="Slide Number Placeholder 3"/>
          <p:cNvSpPr>
            <a:spLocks noGrp="1"/>
          </p:cNvSpPr>
          <p:nvPr>
            <p:ph type="sldNum" sz="quarter" idx="12"/>
          </p:nvPr>
        </p:nvSpPr>
        <p:spPr/>
        <p:txBody>
          <a:bodyPr/>
          <a:lstStyle/>
          <a:p>
            <a:fld id="{2E9D0EDE-F711-41C3-B41C-C5BF644392C6}" type="slidenum">
              <a:rPr lang="en-SG" smtClean="0"/>
              <a:t>11</a:t>
            </a:fld>
            <a:endParaRPr lang="en-SG" dirty="0"/>
          </a:p>
        </p:txBody>
      </p:sp>
      <p:sp>
        <p:nvSpPr>
          <p:cNvPr id="6" name="Content Placeholder 2"/>
          <p:cNvSpPr txBox="1">
            <a:spLocks/>
          </p:cNvSpPr>
          <p:nvPr/>
        </p:nvSpPr>
        <p:spPr>
          <a:xfrm>
            <a:off x="1024127" y="3196667"/>
            <a:ext cx="10521549" cy="58247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2600" dirty="0" smtClean="0">
                <a:solidFill>
                  <a:schemeClr val="accent2">
                    <a:lumMod val="75000"/>
                  </a:schemeClr>
                </a:solidFill>
                <a:latin typeface="+mj-lt"/>
              </a:rPr>
              <a:t>Residents outside </a:t>
            </a:r>
            <a:r>
              <a:rPr lang="en-US" sz="2600" dirty="0" err="1" smtClean="0">
                <a:solidFill>
                  <a:schemeClr val="accent2">
                    <a:lumMod val="75000"/>
                  </a:schemeClr>
                </a:solidFill>
                <a:latin typeface="+mj-lt"/>
              </a:rPr>
              <a:t>labour</a:t>
            </a:r>
            <a:r>
              <a:rPr lang="en-US" sz="2600" dirty="0" smtClean="0">
                <a:solidFill>
                  <a:schemeClr val="accent2">
                    <a:lumMod val="75000"/>
                  </a:schemeClr>
                </a:solidFill>
                <a:latin typeface="+mj-lt"/>
              </a:rPr>
              <a:t> force by highest qualification attained and sex</a:t>
            </a:r>
          </a:p>
          <a:p>
            <a:pPr marL="431800" indent="-342900">
              <a:buFont typeface="Wingdings" panose="05000000000000000000" pitchFamily="2" charset="2"/>
              <a:buChar char="§"/>
            </a:pPr>
            <a:endParaRPr lang="en-SG" sz="2100" dirty="0">
              <a:solidFill>
                <a:schemeClr val="accent2">
                  <a:lumMod val="75000"/>
                </a:schemeClr>
              </a:solidFill>
            </a:endParaRPr>
          </a:p>
        </p:txBody>
      </p:sp>
      <p:sp>
        <p:nvSpPr>
          <p:cNvPr id="7" name="Content Placeholder 2"/>
          <p:cNvSpPr txBox="1">
            <a:spLocks/>
          </p:cNvSpPr>
          <p:nvPr/>
        </p:nvSpPr>
        <p:spPr>
          <a:xfrm>
            <a:off x="1176527" y="3779146"/>
            <a:ext cx="10121926" cy="250421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363538" lvl="1" indent="-274638">
              <a:buFont typeface="Wingdings" panose="05000000000000000000" pitchFamily="2" charset="2"/>
              <a:buChar char="§"/>
            </a:pPr>
            <a:r>
              <a:rPr lang="en-SG" dirty="0" smtClean="0"/>
              <a:t>Data covered years 2010 – 2015</a:t>
            </a:r>
          </a:p>
          <a:p>
            <a:pPr marL="363538" lvl="1" indent="-274638">
              <a:buFont typeface="Wingdings" panose="05000000000000000000" pitchFamily="2" charset="2"/>
              <a:buChar char="§"/>
            </a:pPr>
            <a:r>
              <a:rPr lang="en-SG" dirty="0" smtClean="0"/>
              <a:t>Number of residents outside labour force was given by year, gender, highest qualification and age group</a:t>
            </a:r>
          </a:p>
          <a:p>
            <a:pPr marL="363538" lvl="1" indent="-274638">
              <a:buFont typeface="Wingdings" panose="05000000000000000000" pitchFamily="2" charset="2"/>
              <a:buChar char="§"/>
            </a:pPr>
            <a:r>
              <a:rPr lang="en-SG" dirty="0" smtClean="0"/>
              <a:t>The data will be aggregated across age groups and merged with the residents in labour force dataset</a:t>
            </a:r>
          </a:p>
          <a:p>
            <a:pPr marL="355600" lvl="2" indent="-268288">
              <a:buFont typeface="Wingdings" panose="05000000000000000000" pitchFamily="2" charset="2"/>
              <a:buChar char="§"/>
            </a:pPr>
            <a:r>
              <a:rPr lang="en-SG" sz="1800" dirty="0" smtClean="0"/>
              <a:t>New columns will be created on the combined data to give, for each gender and year:</a:t>
            </a:r>
          </a:p>
          <a:p>
            <a:pPr marL="142239" lvl="4" indent="0">
              <a:buNone/>
            </a:pPr>
            <a:r>
              <a:rPr lang="en-SG" sz="1800" dirty="0" smtClean="0"/>
              <a:t>    - percentage in labour force by highest qualification attained</a:t>
            </a:r>
          </a:p>
          <a:p>
            <a:pPr marL="142239" lvl="4" indent="0">
              <a:buNone/>
            </a:pPr>
            <a:r>
              <a:rPr lang="en-SG" sz="1800" dirty="0" smtClean="0"/>
              <a:t>    - percentage of residents who attained that qualification</a:t>
            </a:r>
            <a:endParaRPr lang="en-SG" sz="1800" dirty="0"/>
          </a:p>
        </p:txBody>
      </p:sp>
      <p:sp>
        <p:nvSpPr>
          <p:cNvPr id="8" name="Content Placeholder 2"/>
          <p:cNvSpPr txBox="1">
            <a:spLocks/>
          </p:cNvSpPr>
          <p:nvPr/>
        </p:nvSpPr>
        <p:spPr>
          <a:xfrm>
            <a:off x="1024127" y="1715738"/>
            <a:ext cx="10521549" cy="58247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2600" dirty="0" smtClean="0">
                <a:solidFill>
                  <a:schemeClr val="accent2">
                    <a:lumMod val="75000"/>
                  </a:schemeClr>
                </a:solidFill>
                <a:latin typeface="+mj-lt"/>
              </a:rPr>
              <a:t>Residents in </a:t>
            </a:r>
            <a:r>
              <a:rPr lang="en-US" sz="2600" dirty="0" err="1" smtClean="0">
                <a:solidFill>
                  <a:schemeClr val="accent2">
                    <a:lumMod val="75000"/>
                  </a:schemeClr>
                </a:solidFill>
                <a:latin typeface="+mj-lt"/>
              </a:rPr>
              <a:t>labour</a:t>
            </a:r>
            <a:r>
              <a:rPr lang="en-US" sz="2600" dirty="0" smtClean="0">
                <a:solidFill>
                  <a:schemeClr val="accent2">
                    <a:lumMod val="75000"/>
                  </a:schemeClr>
                </a:solidFill>
                <a:latin typeface="+mj-lt"/>
              </a:rPr>
              <a:t> force by highest qualification attained and sex</a:t>
            </a:r>
          </a:p>
          <a:p>
            <a:pPr marL="431800" indent="-342900">
              <a:buFont typeface="Wingdings" panose="05000000000000000000" pitchFamily="2" charset="2"/>
              <a:buChar char="§"/>
            </a:pPr>
            <a:endParaRPr lang="en-SG" sz="2100" dirty="0">
              <a:solidFill>
                <a:schemeClr val="accent2">
                  <a:lumMod val="75000"/>
                </a:schemeClr>
              </a:solidFill>
            </a:endParaRPr>
          </a:p>
        </p:txBody>
      </p:sp>
      <p:sp>
        <p:nvSpPr>
          <p:cNvPr id="2" name="TextBox 1"/>
          <p:cNvSpPr txBox="1"/>
          <p:nvPr/>
        </p:nvSpPr>
        <p:spPr>
          <a:xfrm>
            <a:off x="1176526" y="5884588"/>
            <a:ext cx="11015473" cy="492443"/>
          </a:xfrm>
          <a:prstGeom prst="rect">
            <a:avLst/>
          </a:prstGeom>
          <a:solidFill>
            <a:schemeClr val="accent5">
              <a:lumMod val="60000"/>
              <a:lumOff val="40000"/>
            </a:schemeClr>
          </a:solidFill>
        </p:spPr>
        <p:txBody>
          <a:bodyPr wrap="square" rtlCol="0">
            <a:spAutoFit/>
          </a:bodyPr>
          <a:lstStyle/>
          <a:p>
            <a:r>
              <a:rPr lang="en-SG" sz="2600" dirty="0" smtClean="0">
                <a:solidFill>
                  <a:schemeClr val="bg1"/>
                </a:solidFill>
                <a:latin typeface="+mj-lt"/>
              </a:rPr>
              <a:t>These datasets will be used for line charts to show Singapore’s trends in gender differences.</a:t>
            </a:r>
            <a:endParaRPr lang="en-SG" sz="2600" dirty="0">
              <a:solidFill>
                <a:schemeClr val="bg1"/>
              </a:solidFill>
              <a:latin typeface="+mj-lt"/>
            </a:endParaRPr>
          </a:p>
        </p:txBody>
      </p:sp>
      <p:sp>
        <p:nvSpPr>
          <p:cNvPr id="10" name="TextBox 9"/>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EXPLORATION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SG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2121851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2241" y="2329654"/>
            <a:ext cx="10121926" cy="1082818"/>
          </a:xfrm>
        </p:spPr>
        <p:txBody>
          <a:bodyPr>
            <a:noAutofit/>
          </a:bodyPr>
          <a:lstStyle/>
          <a:p>
            <a:pPr marL="363538" lvl="1" indent="-274638">
              <a:buFont typeface="Wingdings" panose="05000000000000000000" pitchFamily="2" charset="2"/>
              <a:buChar char="§"/>
            </a:pPr>
            <a:r>
              <a:rPr lang="en-SG" dirty="0" smtClean="0"/>
              <a:t>Data covered years 1993  - 2014 </a:t>
            </a:r>
          </a:p>
          <a:p>
            <a:pPr marL="363538" lvl="1" indent="-274638">
              <a:buFont typeface="Wingdings" panose="05000000000000000000" pitchFamily="2" charset="2"/>
              <a:buChar char="§"/>
            </a:pPr>
            <a:r>
              <a:rPr lang="en-SG" dirty="0" smtClean="0"/>
              <a:t>Number of graduates was given by type of course and gender in long format</a:t>
            </a:r>
          </a:p>
          <a:p>
            <a:pPr marL="363538" lvl="1" indent="-274638">
              <a:buFont typeface="Wingdings" panose="05000000000000000000" pitchFamily="2" charset="2"/>
              <a:buChar char="§"/>
            </a:pPr>
            <a:r>
              <a:rPr lang="en-SG" dirty="0" smtClean="0"/>
              <a:t>The data will be reshaped to have individual columns for males and females to facilitate calculation of the ratio of female to male graduates</a:t>
            </a:r>
          </a:p>
          <a:p>
            <a:pPr marL="363538" lvl="1" indent="-274638">
              <a:buFont typeface="Wingdings" panose="05000000000000000000" pitchFamily="2" charset="2"/>
              <a:buChar char="§"/>
            </a:pPr>
            <a:r>
              <a:rPr lang="en-SG" dirty="0" smtClean="0"/>
              <a:t>The total numbers of female and male graduates for each year will be calculated and appended to the </a:t>
            </a:r>
            <a:r>
              <a:rPr lang="en-SG" dirty="0" err="1" smtClean="0"/>
              <a:t>dataframe</a:t>
            </a:r>
            <a:endParaRPr lang="en-SG" dirty="0" smtClean="0"/>
          </a:p>
          <a:p>
            <a:pPr marL="363538" lvl="1" indent="-274638">
              <a:buFont typeface="Wingdings" panose="05000000000000000000" pitchFamily="2" charset="2"/>
              <a:buChar char="§"/>
            </a:pPr>
            <a:endParaRPr lang="en-SG" dirty="0" smtClean="0"/>
          </a:p>
        </p:txBody>
      </p:sp>
      <p:sp>
        <p:nvSpPr>
          <p:cNvPr id="4" name="Slide Number Placeholder 3"/>
          <p:cNvSpPr>
            <a:spLocks noGrp="1"/>
          </p:cNvSpPr>
          <p:nvPr>
            <p:ph type="sldNum" sz="quarter" idx="12"/>
          </p:nvPr>
        </p:nvSpPr>
        <p:spPr/>
        <p:txBody>
          <a:bodyPr/>
          <a:lstStyle/>
          <a:p>
            <a:fld id="{2E9D0EDE-F711-41C3-B41C-C5BF644392C6}" type="slidenum">
              <a:rPr lang="en-SG" smtClean="0"/>
              <a:t>12</a:t>
            </a:fld>
            <a:endParaRPr lang="en-SG" dirty="0"/>
          </a:p>
        </p:txBody>
      </p:sp>
      <p:sp>
        <p:nvSpPr>
          <p:cNvPr id="8" name="Content Placeholder 2"/>
          <p:cNvSpPr txBox="1">
            <a:spLocks/>
          </p:cNvSpPr>
          <p:nvPr/>
        </p:nvSpPr>
        <p:spPr>
          <a:xfrm>
            <a:off x="1049841" y="1813798"/>
            <a:ext cx="10521549" cy="58247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buNone/>
            </a:pPr>
            <a:r>
              <a:rPr lang="en-US" sz="2600" dirty="0">
                <a:solidFill>
                  <a:schemeClr val="accent6">
                    <a:lumMod val="75000"/>
                  </a:schemeClr>
                </a:solidFill>
                <a:latin typeface="+mj-lt"/>
              </a:rPr>
              <a:t>Graduates From University First Degree Courses By Type Of Course</a:t>
            </a:r>
          </a:p>
        </p:txBody>
      </p:sp>
      <p:sp>
        <p:nvSpPr>
          <p:cNvPr id="9" name="TextBox 8"/>
          <p:cNvSpPr txBox="1"/>
          <p:nvPr/>
        </p:nvSpPr>
        <p:spPr>
          <a:xfrm>
            <a:off x="1176527" y="4341469"/>
            <a:ext cx="11015473" cy="492443"/>
          </a:xfrm>
          <a:prstGeom prst="rect">
            <a:avLst/>
          </a:prstGeom>
          <a:solidFill>
            <a:schemeClr val="accent6">
              <a:lumMod val="60000"/>
              <a:lumOff val="40000"/>
            </a:schemeClr>
          </a:solidFill>
        </p:spPr>
        <p:txBody>
          <a:bodyPr wrap="square" rtlCol="0">
            <a:spAutoFit/>
          </a:bodyPr>
          <a:lstStyle/>
          <a:p>
            <a:r>
              <a:rPr lang="en-SG" sz="2600" dirty="0" smtClean="0">
                <a:solidFill>
                  <a:schemeClr val="bg1"/>
                </a:solidFill>
                <a:latin typeface="+mj-lt"/>
              </a:rPr>
              <a:t>This dataset will be used for bar charts comparing the ratio of female to male graduates for each course</a:t>
            </a:r>
            <a:endParaRPr lang="en-SG" sz="2600" dirty="0">
              <a:solidFill>
                <a:schemeClr val="bg1"/>
              </a:solidFill>
              <a:latin typeface="+mj-lt"/>
            </a:endParaRPr>
          </a:p>
        </p:txBody>
      </p:sp>
      <p:sp>
        <p:nvSpPr>
          <p:cNvPr id="7" name="TextBox 6"/>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EXPLORATION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SG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2842818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E9D0EDE-F711-41C3-B41C-C5BF644392C6}" type="slidenum">
              <a:rPr lang="en-SG" smtClean="0"/>
              <a:t>13</a:t>
            </a:fld>
            <a:endParaRPr lang="en-SG" dirty="0"/>
          </a:p>
        </p:txBody>
      </p:sp>
      <p:sp>
        <p:nvSpPr>
          <p:cNvPr id="6" name="Content Placeholder 2"/>
          <p:cNvSpPr txBox="1">
            <a:spLocks/>
          </p:cNvSpPr>
          <p:nvPr/>
        </p:nvSpPr>
        <p:spPr>
          <a:xfrm>
            <a:off x="1024128" y="1913265"/>
            <a:ext cx="10521549" cy="58247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buNone/>
            </a:pPr>
            <a:r>
              <a:rPr lang="en-US" sz="2600" dirty="0">
                <a:solidFill>
                  <a:schemeClr val="accent4">
                    <a:lumMod val="50000"/>
                  </a:schemeClr>
                </a:solidFill>
                <a:latin typeface="+mj-lt"/>
              </a:rPr>
              <a:t>Median Monthly Basic and Gross Wages of Common Occupations by Sex in All Industries</a:t>
            </a:r>
          </a:p>
          <a:p>
            <a:pPr marL="431800" indent="-342900">
              <a:buFont typeface="Wingdings" panose="05000000000000000000" pitchFamily="2" charset="2"/>
              <a:buChar char="§"/>
            </a:pPr>
            <a:endParaRPr lang="en-SG" sz="2600" dirty="0">
              <a:solidFill>
                <a:schemeClr val="accent4">
                  <a:lumMod val="50000"/>
                </a:schemeClr>
              </a:solidFill>
              <a:latin typeface="+mj-lt"/>
            </a:endParaRPr>
          </a:p>
        </p:txBody>
      </p:sp>
      <p:sp>
        <p:nvSpPr>
          <p:cNvPr id="7" name="Content Placeholder 2"/>
          <p:cNvSpPr txBox="1">
            <a:spLocks/>
          </p:cNvSpPr>
          <p:nvPr/>
        </p:nvSpPr>
        <p:spPr>
          <a:xfrm>
            <a:off x="1202242" y="2414151"/>
            <a:ext cx="10121926" cy="250421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363538" lvl="1" indent="-274638">
              <a:buFont typeface="Wingdings" panose="05000000000000000000" pitchFamily="2" charset="2"/>
              <a:buChar char="§"/>
            </a:pPr>
            <a:r>
              <a:rPr lang="en-SG" dirty="0"/>
              <a:t>M</a:t>
            </a:r>
            <a:r>
              <a:rPr lang="en-SG" dirty="0" smtClean="0"/>
              <a:t>edian wages in 2017 were given by gender and occupation</a:t>
            </a:r>
          </a:p>
          <a:p>
            <a:pPr marL="363538" lvl="1" indent="-274638">
              <a:buFont typeface="Wingdings" panose="05000000000000000000" pitchFamily="2" charset="2"/>
              <a:buChar char="§"/>
            </a:pPr>
            <a:r>
              <a:rPr lang="en-SG" dirty="0" smtClean="0"/>
              <a:t>The occupations were grouped under one of 9 major occupational groups</a:t>
            </a:r>
          </a:p>
          <a:p>
            <a:pPr marL="363538" lvl="1" indent="-274638">
              <a:buFont typeface="Wingdings" panose="05000000000000000000" pitchFamily="2" charset="2"/>
              <a:buChar char="§"/>
            </a:pPr>
            <a:r>
              <a:rPr lang="en-SG" dirty="0" smtClean="0"/>
              <a:t>For the occupational group ‘Agricultural and Fishery Workers’, wages were available for only one occupation, and there was no data for females. As there is only 1 observation, it will be excluded in plots comparing the distribution of wages by occupational group</a:t>
            </a:r>
          </a:p>
          <a:p>
            <a:pPr marL="363538" lvl="1" indent="-274638">
              <a:buFont typeface="Wingdings" panose="05000000000000000000" pitchFamily="2" charset="2"/>
              <a:buChar char="§"/>
            </a:pPr>
            <a:endParaRPr lang="en-SG" dirty="0" smtClean="0"/>
          </a:p>
          <a:p>
            <a:pPr marL="363538" lvl="1" indent="-274638">
              <a:buFont typeface="Wingdings" panose="05000000000000000000" pitchFamily="2" charset="2"/>
              <a:buChar char="§"/>
            </a:pPr>
            <a:endParaRPr lang="en-SG" dirty="0" smtClean="0"/>
          </a:p>
        </p:txBody>
      </p:sp>
      <p:sp>
        <p:nvSpPr>
          <p:cNvPr id="10" name="TextBox 9"/>
          <p:cNvSpPr txBox="1"/>
          <p:nvPr/>
        </p:nvSpPr>
        <p:spPr>
          <a:xfrm>
            <a:off x="1176527" y="4008142"/>
            <a:ext cx="11015473" cy="492443"/>
          </a:xfrm>
          <a:prstGeom prst="rect">
            <a:avLst/>
          </a:prstGeom>
          <a:solidFill>
            <a:schemeClr val="bg1">
              <a:lumMod val="75000"/>
            </a:schemeClr>
          </a:solidFill>
        </p:spPr>
        <p:txBody>
          <a:bodyPr wrap="square" rtlCol="0">
            <a:spAutoFit/>
          </a:bodyPr>
          <a:lstStyle/>
          <a:p>
            <a:r>
              <a:rPr lang="en-SG" sz="2600" dirty="0" smtClean="0">
                <a:solidFill>
                  <a:schemeClr val="bg1"/>
                </a:solidFill>
                <a:latin typeface="+mj-lt"/>
              </a:rPr>
              <a:t>This dataset will be used for histograms and boxplots to compare salary distribution between genders</a:t>
            </a:r>
            <a:endParaRPr lang="en-SG" sz="2600" dirty="0">
              <a:solidFill>
                <a:schemeClr val="bg1"/>
              </a:solidFill>
              <a:latin typeface="+mj-lt"/>
            </a:endParaRPr>
          </a:p>
        </p:txBody>
      </p:sp>
      <p:sp>
        <p:nvSpPr>
          <p:cNvPr id="8" name="TextBox 7"/>
          <p:cNvSpPr txBox="1"/>
          <p:nvPr/>
        </p:nvSpPr>
        <p:spPr>
          <a:xfrm>
            <a:off x="0" y="4727143"/>
            <a:ext cx="11015473" cy="400110"/>
          </a:xfrm>
          <a:prstGeom prst="rect">
            <a:avLst/>
          </a:prstGeom>
          <a:noFill/>
        </p:spPr>
        <p:txBody>
          <a:bodyPr wrap="square" rtlCol="0">
            <a:spAutoFit/>
          </a:bodyPr>
          <a:lstStyle/>
          <a:p>
            <a:r>
              <a:rPr lang="en-SG" sz="2000" i="1" dirty="0" smtClean="0">
                <a:latin typeface="Calibri" charset="0"/>
                <a:ea typeface="Calibri" charset="0"/>
                <a:cs typeface="Calibri" charset="0"/>
              </a:rPr>
              <a:t>	           </a:t>
            </a:r>
            <a:r>
              <a:rPr lang="en-SG" sz="1600" i="1" dirty="0" smtClean="0">
                <a:latin typeface="Calibri" charset="0"/>
                <a:ea typeface="Calibri" charset="0"/>
                <a:cs typeface="Calibri" charset="0"/>
              </a:rPr>
              <a:t>This dataset was also stored on an SQL database.</a:t>
            </a:r>
            <a:endParaRPr lang="en-SG" sz="1600" i="1" dirty="0">
              <a:latin typeface="Calibri" charset="0"/>
              <a:ea typeface="Calibri" charset="0"/>
              <a:cs typeface="Calibri" charset="0"/>
            </a:endParaRPr>
          </a:p>
        </p:txBody>
      </p:sp>
      <p:sp>
        <p:nvSpPr>
          <p:cNvPr id="12" name="TextBox 11"/>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EXPLORATION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SG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1152583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2241" y="2414396"/>
            <a:ext cx="10121926" cy="3761097"/>
          </a:xfrm>
        </p:spPr>
        <p:txBody>
          <a:bodyPr>
            <a:normAutofit/>
          </a:bodyPr>
          <a:lstStyle/>
          <a:p>
            <a:pPr marL="363538" lvl="1" indent="-274638">
              <a:buFont typeface="Wingdings" panose="05000000000000000000" pitchFamily="2" charset="2"/>
              <a:buChar char="§"/>
            </a:pPr>
            <a:r>
              <a:rPr lang="en-SG" dirty="0" smtClean="0"/>
              <a:t>Data covered years 1960 to 2017</a:t>
            </a:r>
          </a:p>
          <a:p>
            <a:pPr marL="363538" lvl="1" indent="-274638">
              <a:buFont typeface="Wingdings" panose="05000000000000000000" pitchFamily="2" charset="2"/>
              <a:buChar char="§"/>
            </a:pPr>
            <a:r>
              <a:rPr lang="en-SG" dirty="0" smtClean="0"/>
              <a:t>Data for 505 indicators were given for each year, for 218 countries</a:t>
            </a:r>
          </a:p>
          <a:p>
            <a:pPr marL="363538" lvl="1" indent="-274638">
              <a:buFont typeface="Wingdings" panose="05000000000000000000" pitchFamily="2" charset="2"/>
              <a:buChar char="§"/>
            </a:pPr>
            <a:r>
              <a:rPr lang="en-SG" dirty="0" smtClean="0"/>
              <a:t>Aggregated data was also given for clusters of countries grouped by geographical region/income level </a:t>
            </a:r>
          </a:p>
          <a:p>
            <a:pPr marL="363538" lvl="1" indent="-274638">
              <a:buFont typeface="Wingdings" panose="05000000000000000000" pitchFamily="2" charset="2"/>
              <a:buChar char="§"/>
            </a:pPr>
            <a:r>
              <a:rPr lang="en-SG" dirty="0" smtClean="0"/>
              <a:t>An initial list of 26 indicators will be selected for analysis. This is based on indicators available in the Singapore data, as well as indicators that look interesting such ‘Proportion of women in ministerial level positions’</a:t>
            </a:r>
          </a:p>
          <a:p>
            <a:pPr marL="363538" lvl="1" indent="-274638">
              <a:buFont typeface="Wingdings" panose="05000000000000000000" pitchFamily="2" charset="2"/>
              <a:buChar char="§"/>
            </a:pPr>
            <a:r>
              <a:rPr lang="en-SG" dirty="0" smtClean="0"/>
              <a:t>Where indicators are given separately for females and males, the gender parity index (GPI) will be calculated i.e. Value(Female) / Value(Male) * 100%</a:t>
            </a:r>
          </a:p>
          <a:p>
            <a:pPr marL="363538" lvl="1" indent="-274638">
              <a:buFont typeface="Wingdings" panose="05000000000000000000" pitchFamily="2" charset="2"/>
              <a:buChar char="§"/>
            </a:pPr>
            <a:r>
              <a:rPr lang="en-SG" dirty="0" smtClean="0"/>
              <a:t>2 </a:t>
            </a:r>
            <a:r>
              <a:rPr lang="en-SG" dirty="0"/>
              <a:t>subsets of data </a:t>
            </a:r>
            <a:r>
              <a:rPr lang="en-SG" dirty="0" smtClean="0"/>
              <a:t>will be </a:t>
            </a:r>
            <a:r>
              <a:rPr lang="en-SG" dirty="0"/>
              <a:t>created – </a:t>
            </a:r>
            <a:r>
              <a:rPr lang="en-SG" b="1" dirty="0">
                <a:solidFill>
                  <a:schemeClr val="accent2">
                    <a:lumMod val="75000"/>
                  </a:schemeClr>
                </a:solidFill>
              </a:rPr>
              <a:t>country data </a:t>
            </a:r>
            <a:r>
              <a:rPr lang="en-SG" dirty="0"/>
              <a:t>(data </a:t>
            </a:r>
            <a:r>
              <a:rPr lang="en-SG" dirty="0" smtClean="0"/>
              <a:t>for individual countries) </a:t>
            </a:r>
            <a:r>
              <a:rPr lang="en-SG" dirty="0"/>
              <a:t>and </a:t>
            </a:r>
            <a:r>
              <a:rPr lang="en-SG" b="1" dirty="0">
                <a:solidFill>
                  <a:schemeClr val="accent2">
                    <a:lumMod val="75000"/>
                  </a:schemeClr>
                </a:solidFill>
              </a:rPr>
              <a:t>cluster data </a:t>
            </a:r>
            <a:r>
              <a:rPr lang="en-SG" dirty="0" smtClean="0"/>
              <a:t>(data for clusters of countries)</a:t>
            </a:r>
            <a:endParaRPr lang="en-SG" dirty="0"/>
          </a:p>
          <a:p>
            <a:pPr marL="88900" lvl="1" indent="0">
              <a:buNone/>
            </a:pPr>
            <a:endParaRPr lang="en-SG" dirty="0" smtClean="0"/>
          </a:p>
          <a:p>
            <a:pPr marL="363538" lvl="1" indent="-274638">
              <a:buFont typeface="Wingdings" panose="05000000000000000000" pitchFamily="2" charset="2"/>
              <a:buChar char="§"/>
            </a:pPr>
            <a:endParaRPr lang="en-SG" dirty="0" smtClean="0"/>
          </a:p>
          <a:p>
            <a:pPr marL="363538" lvl="1" indent="-274638">
              <a:buFont typeface="Wingdings" panose="05000000000000000000" pitchFamily="2" charset="2"/>
              <a:buChar char="§"/>
            </a:pPr>
            <a:endParaRPr lang="en-SG" dirty="0" smtClean="0"/>
          </a:p>
        </p:txBody>
      </p:sp>
      <p:sp>
        <p:nvSpPr>
          <p:cNvPr id="4" name="Slide Number Placeholder 3"/>
          <p:cNvSpPr>
            <a:spLocks noGrp="1"/>
          </p:cNvSpPr>
          <p:nvPr>
            <p:ph type="sldNum" sz="quarter" idx="12"/>
          </p:nvPr>
        </p:nvSpPr>
        <p:spPr/>
        <p:txBody>
          <a:bodyPr/>
          <a:lstStyle/>
          <a:p>
            <a:fld id="{2E9D0EDE-F711-41C3-B41C-C5BF644392C6}" type="slidenum">
              <a:rPr lang="en-SG" smtClean="0"/>
              <a:t>14</a:t>
            </a:fld>
            <a:endParaRPr lang="en-SG" dirty="0"/>
          </a:p>
        </p:txBody>
      </p:sp>
      <p:sp>
        <p:nvSpPr>
          <p:cNvPr id="8" name="Content Placeholder 2"/>
          <p:cNvSpPr txBox="1">
            <a:spLocks/>
          </p:cNvSpPr>
          <p:nvPr/>
        </p:nvSpPr>
        <p:spPr>
          <a:xfrm>
            <a:off x="1002429" y="1827945"/>
            <a:ext cx="10521549" cy="58247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buNone/>
            </a:pPr>
            <a:r>
              <a:rPr lang="en-US" sz="2600" dirty="0" smtClean="0">
                <a:solidFill>
                  <a:schemeClr val="accent5">
                    <a:lumMod val="75000"/>
                  </a:schemeClr>
                </a:solidFill>
                <a:latin typeface="+mj-lt"/>
              </a:rPr>
              <a:t>Gender Statistics from World Bank</a:t>
            </a:r>
            <a:endParaRPr lang="en-US" sz="2600" dirty="0">
              <a:solidFill>
                <a:schemeClr val="accent5">
                  <a:lumMod val="75000"/>
                </a:schemeClr>
              </a:solidFill>
              <a:latin typeface="+mj-lt"/>
            </a:endParaRPr>
          </a:p>
        </p:txBody>
      </p:sp>
      <p:sp>
        <p:nvSpPr>
          <p:cNvPr id="5" name="TextBox 4"/>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EXPLORATION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WORLD BANK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3071297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E9D0EDE-F711-41C3-B41C-C5BF644392C6}" type="slidenum">
              <a:rPr lang="en-SG" smtClean="0"/>
              <a:t>15</a:t>
            </a:fld>
            <a:endParaRPr lang="en-SG"/>
          </a:p>
        </p:txBody>
      </p:sp>
      <p:pic>
        <p:nvPicPr>
          <p:cNvPr id="3" name="Picture 2"/>
          <p:cNvPicPr>
            <a:picLocks noChangeAspect="1"/>
          </p:cNvPicPr>
          <p:nvPr/>
        </p:nvPicPr>
        <p:blipFill>
          <a:blip r:embed="rId2"/>
          <a:stretch>
            <a:fillRect/>
          </a:stretch>
        </p:blipFill>
        <p:spPr>
          <a:xfrm>
            <a:off x="374436" y="1157560"/>
            <a:ext cx="11436564" cy="5178391"/>
          </a:xfrm>
          <a:prstGeom prst="rect">
            <a:avLst/>
          </a:prstGeom>
        </p:spPr>
      </p:pic>
      <p:sp>
        <p:nvSpPr>
          <p:cNvPr id="4" name="Content Placeholder 2"/>
          <p:cNvSpPr txBox="1">
            <a:spLocks/>
          </p:cNvSpPr>
          <p:nvPr/>
        </p:nvSpPr>
        <p:spPr>
          <a:xfrm>
            <a:off x="315785" y="866320"/>
            <a:ext cx="10521549" cy="58247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buNone/>
            </a:pPr>
            <a:r>
              <a:rPr lang="en-US" sz="1600" b="1" dirty="0" smtClean="0">
                <a:solidFill>
                  <a:schemeClr val="accent5">
                    <a:lumMod val="75000"/>
                  </a:schemeClr>
                </a:solidFill>
              </a:rPr>
              <a:t>Indicators selected</a:t>
            </a:r>
            <a:endParaRPr lang="en-US" sz="1600" b="1" dirty="0">
              <a:solidFill>
                <a:schemeClr val="accent5">
                  <a:lumMod val="75000"/>
                </a:schemeClr>
              </a:solidFill>
            </a:endParaRPr>
          </a:p>
        </p:txBody>
      </p:sp>
      <p:sp>
        <p:nvSpPr>
          <p:cNvPr id="5" name="Content Placeholder 2"/>
          <p:cNvSpPr txBox="1">
            <a:spLocks/>
          </p:cNvSpPr>
          <p:nvPr/>
        </p:nvSpPr>
        <p:spPr>
          <a:xfrm>
            <a:off x="1993374" y="866319"/>
            <a:ext cx="10521549" cy="58247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buNone/>
            </a:pPr>
            <a:r>
              <a:rPr lang="en-US" sz="1200" i="1" dirty="0">
                <a:solidFill>
                  <a:schemeClr val="bg2">
                    <a:lumMod val="10000"/>
                  </a:schemeClr>
                </a:solidFill>
              </a:rPr>
              <a:t>(</a:t>
            </a:r>
            <a:r>
              <a:rPr lang="en-US" sz="1200" i="1" dirty="0" smtClean="0">
                <a:solidFill>
                  <a:schemeClr val="bg2">
                    <a:lumMod val="10000"/>
                  </a:schemeClr>
                </a:solidFill>
              </a:rPr>
              <a:t>definitions are provided in the Annex)</a:t>
            </a:r>
            <a:endParaRPr lang="en-US" sz="1200" i="1" dirty="0">
              <a:solidFill>
                <a:schemeClr val="bg2">
                  <a:lumMod val="10000"/>
                </a:schemeClr>
              </a:solidFill>
            </a:endParaRPr>
          </a:p>
        </p:txBody>
      </p:sp>
      <p:sp>
        <p:nvSpPr>
          <p:cNvPr id="8" name="TextBox 7"/>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EXPLORATION </a:t>
            </a:r>
            <a:r>
              <a:rPr lang="mr-IN" sz="1200" dirty="0" smtClean="0">
                <a:solidFill>
                  <a:schemeClr val="bg1">
                    <a:lumMod val="50000"/>
                  </a:schemeClr>
                </a:solidFill>
                <a:latin typeface="+mj-lt"/>
              </a:rPr>
              <a:t>–</a:t>
            </a:r>
            <a:r>
              <a:rPr lang="en-US" sz="1200" smtClean="0">
                <a:solidFill>
                  <a:schemeClr val="bg1">
                    <a:lumMod val="50000"/>
                  </a:schemeClr>
                </a:solidFill>
                <a:latin typeface="+mj-lt"/>
              </a:rPr>
              <a:t> WORLD BANK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719151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E9D0EDE-F711-41C3-B41C-C5BF644392C6}" type="slidenum">
              <a:rPr lang="en-SG" smtClean="0"/>
              <a:t>16</a:t>
            </a:fld>
            <a:endParaRPr lang="en-SG" dirty="0"/>
          </a:p>
        </p:txBody>
      </p:sp>
      <p:sp>
        <p:nvSpPr>
          <p:cNvPr id="6" name="Content Placeholder 2"/>
          <p:cNvSpPr txBox="1">
            <a:spLocks/>
          </p:cNvSpPr>
          <p:nvPr/>
        </p:nvSpPr>
        <p:spPr>
          <a:xfrm>
            <a:off x="1289451" y="1735343"/>
            <a:ext cx="10521549" cy="58247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chemeClr val="accent5">
                    <a:lumMod val="75000"/>
                  </a:schemeClr>
                </a:solidFill>
                <a:latin typeface="+mj-lt"/>
              </a:rPr>
              <a:t>Current Classification by Income in XLS format</a:t>
            </a:r>
          </a:p>
          <a:p>
            <a:pPr marL="431800" indent="-342900">
              <a:buFont typeface="Wingdings" panose="05000000000000000000" pitchFamily="2" charset="2"/>
              <a:buChar char="§"/>
            </a:pPr>
            <a:endParaRPr lang="en-SG" sz="2600" dirty="0">
              <a:solidFill>
                <a:schemeClr val="accent5">
                  <a:lumMod val="75000"/>
                </a:schemeClr>
              </a:solidFill>
              <a:latin typeface="+mj-lt"/>
            </a:endParaRPr>
          </a:p>
        </p:txBody>
      </p:sp>
      <p:sp>
        <p:nvSpPr>
          <p:cNvPr id="7" name="Content Placeholder 2"/>
          <p:cNvSpPr txBox="1">
            <a:spLocks/>
          </p:cNvSpPr>
          <p:nvPr/>
        </p:nvSpPr>
        <p:spPr>
          <a:xfrm>
            <a:off x="1315166" y="2236229"/>
            <a:ext cx="10121926" cy="250421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363538" lvl="1" indent="-274638">
              <a:buFont typeface="Wingdings" panose="05000000000000000000" pitchFamily="2" charset="2"/>
              <a:buChar char="§"/>
            </a:pPr>
            <a:r>
              <a:rPr lang="en-SG" dirty="0" smtClean="0"/>
              <a:t>Provides mapping of countries to one of 7 geographical regions.</a:t>
            </a:r>
          </a:p>
          <a:p>
            <a:pPr marL="363538" lvl="1" indent="-274638">
              <a:buFont typeface="Wingdings" panose="05000000000000000000" pitchFamily="2" charset="2"/>
              <a:buChar char="§"/>
            </a:pPr>
            <a:r>
              <a:rPr lang="en-SG" dirty="0" smtClean="0"/>
              <a:t>This data will be used to map countries in the </a:t>
            </a:r>
            <a:r>
              <a:rPr lang="en-SG" i="1" dirty="0" smtClean="0"/>
              <a:t>country data </a:t>
            </a:r>
            <a:r>
              <a:rPr lang="en-SG" dirty="0" smtClean="0"/>
              <a:t>subset to their respective geographical regions to facilitate scatter plot analysis</a:t>
            </a:r>
          </a:p>
          <a:p>
            <a:pPr marL="363538" lvl="1" indent="-274638">
              <a:buFont typeface="Wingdings" panose="05000000000000000000" pitchFamily="2" charset="2"/>
              <a:buChar char="§"/>
            </a:pPr>
            <a:endParaRPr lang="en-SG" dirty="0" smtClean="0"/>
          </a:p>
          <a:p>
            <a:pPr marL="363538" lvl="1" indent="-274638">
              <a:buFont typeface="Wingdings" panose="05000000000000000000" pitchFamily="2" charset="2"/>
              <a:buChar char="§"/>
            </a:pPr>
            <a:endParaRPr lang="en-SG" dirty="0" smtClean="0"/>
          </a:p>
        </p:txBody>
      </p:sp>
      <p:sp>
        <p:nvSpPr>
          <p:cNvPr id="10" name="TextBox 9"/>
          <p:cNvSpPr txBox="1"/>
          <p:nvPr/>
        </p:nvSpPr>
        <p:spPr>
          <a:xfrm>
            <a:off x="0" y="4866908"/>
            <a:ext cx="11015473" cy="492443"/>
          </a:xfrm>
          <a:prstGeom prst="rect">
            <a:avLst/>
          </a:prstGeom>
          <a:solidFill>
            <a:schemeClr val="accent2">
              <a:lumMod val="75000"/>
            </a:schemeClr>
          </a:solidFill>
        </p:spPr>
        <p:txBody>
          <a:bodyPr wrap="square" rtlCol="0">
            <a:spAutoFit/>
          </a:bodyPr>
          <a:lstStyle/>
          <a:p>
            <a:r>
              <a:rPr lang="en-SG" sz="2600" dirty="0" smtClean="0">
                <a:solidFill>
                  <a:schemeClr val="bg1"/>
                </a:solidFill>
                <a:latin typeface="+mj-lt"/>
              </a:rPr>
              <a:t>Cluster data will be used in line charts to study trends for gender indicators.</a:t>
            </a:r>
            <a:endParaRPr lang="en-SG" sz="2600" dirty="0">
              <a:solidFill>
                <a:schemeClr val="bg1"/>
              </a:solidFill>
              <a:latin typeface="+mj-lt"/>
            </a:endParaRPr>
          </a:p>
        </p:txBody>
      </p:sp>
      <p:sp>
        <p:nvSpPr>
          <p:cNvPr id="9" name="TextBox 8"/>
          <p:cNvSpPr txBox="1"/>
          <p:nvPr/>
        </p:nvSpPr>
        <p:spPr>
          <a:xfrm>
            <a:off x="1176527" y="3644461"/>
            <a:ext cx="11015473" cy="892552"/>
          </a:xfrm>
          <a:prstGeom prst="rect">
            <a:avLst/>
          </a:prstGeom>
          <a:solidFill>
            <a:schemeClr val="accent5">
              <a:lumMod val="75000"/>
            </a:schemeClr>
          </a:solidFill>
        </p:spPr>
        <p:txBody>
          <a:bodyPr wrap="square" rtlCol="0">
            <a:spAutoFit/>
          </a:bodyPr>
          <a:lstStyle/>
          <a:p>
            <a:r>
              <a:rPr lang="en-SG" sz="2600" dirty="0" smtClean="0">
                <a:solidFill>
                  <a:schemeClr val="bg1"/>
                </a:solidFill>
                <a:latin typeface="+mj-lt"/>
              </a:rPr>
              <a:t>Country data will be used in interactive scatter plots to compare countries, benchmark Singapore’s performance and to investigate correlations between indicators. </a:t>
            </a:r>
          </a:p>
        </p:txBody>
      </p:sp>
      <p:sp>
        <p:nvSpPr>
          <p:cNvPr id="11" name="TextBox 10"/>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EXPLORATION </a:t>
            </a:r>
            <a:r>
              <a:rPr lang="mr-IN" sz="1200" dirty="0" smtClean="0">
                <a:solidFill>
                  <a:schemeClr val="bg1">
                    <a:lumMod val="50000"/>
                  </a:schemeClr>
                </a:solidFill>
                <a:latin typeface="+mj-lt"/>
              </a:rPr>
              <a:t>–</a:t>
            </a:r>
            <a:r>
              <a:rPr lang="en-US" sz="1200" smtClean="0">
                <a:solidFill>
                  <a:schemeClr val="bg1">
                    <a:lumMod val="50000"/>
                  </a:schemeClr>
                </a:solidFill>
                <a:latin typeface="+mj-lt"/>
              </a:rPr>
              <a:t> WORLD BANK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26463115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007" y="448074"/>
            <a:ext cx="10121927" cy="1499616"/>
          </a:xfrm>
        </p:spPr>
        <p:txBody>
          <a:bodyPr/>
          <a:lstStyle/>
          <a:p>
            <a:r>
              <a:rPr lang="en-SG" dirty="0" smtClean="0"/>
              <a:t>DATA PREPARATION</a:t>
            </a:r>
            <a:endParaRPr lang="en-SG" dirty="0"/>
          </a:p>
        </p:txBody>
      </p:sp>
      <p:sp>
        <p:nvSpPr>
          <p:cNvPr id="3" name="Content Placeholder 2"/>
          <p:cNvSpPr>
            <a:spLocks noGrp="1"/>
          </p:cNvSpPr>
          <p:nvPr>
            <p:ph idx="1"/>
          </p:nvPr>
        </p:nvSpPr>
        <p:spPr>
          <a:xfrm>
            <a:off x="1024127" y="2298217"/>
            <a:ext cx="10121926" cy="4745019"/>
          </a:xfrm>
        </p:spPr>
        <p:txBody>
          <a:bodyPr>
            <a:normAutofit/>
          </a:bodyPr>
          <a:lstStyle/>
          <a:p>
            <a:pPr marL="88900" lvl="1" indent="0">
              <a:buNone/>
            </a:pPr>
            <a:r>
              <a:rPr lang="en-SG" dirty="0" smtClean="0"/>
              <a:t>Pandas and </a:t>
            </a:r>
            <a:r>
              <a:rPr lang="en-SG" dirty="0" err="1" smtClean="0"/>
              <a:t>numpy</a:t>
            </a:r>
            <a:r>
              <a:rPr lang="en-SG" dirty="0" smtClean="0"/>
              <a:t> were used to process each data set i.e.</a:t>
            </a:r>
          </a:p>
          <a:p>
            <a:pPr marL="355600" lvl="2" indent="-263525">
              <a:buFont typeface="Wingdings" panose="05000000000000000000" pitchFamily="2" charset="2"/>
              <a:buChar char="§"/>
            </a:pPr>
            <a:r>
              <a:rPr lang="en-SG" sz="1800" dirty="0" smtClean="0"/>
              <a:t>Subset data e.g. slicing data to get years of interest</a:t>
            </a:r>
          </a:p>
          <a:p>
            <a:pPr marL="355600" lvl="2" indent="-263525">
              <a:buFont typeface="Wingdings" panose="05000000000000000000" pitchFamily="2" charset="2"/>
              <a:buChar char="§"/>
            </a:pPr>
            <a:r>
              <a:rPr lang="en-SG" sz="1800" dirty="0" smtClean="0"/>
              <a:t>Cleaned and transformed data:</a:t>
            </a:r>
          </a:p>
          <a:p>
            <a:pPr marL="693991" lvl="6" indent="-263525">
              <a:buFont typeface="Wingdings" panose="05000000000000000000" pitchFamily="2" charset="2"/>
              <a:buChar char="§"/>
            </a:pPr>
            <a:r>
              <a:rPr lang="en-SG" sz="1800" dirty="0" smtClean="0">
                <a:latin typeface="Calibri" panose="020F0502020204030204" pitchFamily="34" charset="0"/>
                <a:cs typeface="Calibri" panose="020F0502020204030204" pitchFamily="34" charset="0"/>
              </a:rPr>
              <a:t>.apply() on columns for element-wise operations such as .split(); </a:t>
            </a:r>
          </a:p>
          <a:p>
            <a:pPr marL="693991" lvl="6" indent="-263525">
              <a:buFont typeface="Wingdings" panose="05000000000000000000" pitchFamily="2" charset="2"/>
              <a:buChar char="§"/>
            </a:pPr>
            <a:r>
              <a:rPr lang="en-SG" sz="1800" dirty="0" smtClean="0">
                <a:latin typeface="Calibri" panose="020F0502020204030204" pitchFamily="34" charset="0"/>
                <a:cs typeface="Calibri" panose="020F0502020204030204" pitchFamily="34" charset="0"/>
              </a:rPr>
              <a:t>.drop() to remove redundant columns</a:t>
            </a:r>
          </a:p>
          <a:p>
            <a:pPr marL="693991" lvl="6" indent="-263525">
              <a:buFont typeface="Wingdings" panose="05000000000000000000" pitchFamily="2" charset="2"/>
              <a:buChar char="§"/>
            </a:pPr>
            <a:r>
              <a:rPr lang="en-SG" sz="1800" dirty="0" smtClean="0">
                <a:latin typeface="Calibri" panose="020F0502020204030204" pitchFamily="34" charset="0"/>
                <a:cs typeface="Calibri" panose="020F0502020204030204" pitchFamily="34" charset="0"/>
              </a:rPr>
              <a:t>.</a:t>
            </a:r>
            <a:r>
              <a:rPr lang="en-SG" sz="1800" dirty="0" err="1" smtClean="0">
                <a:latin typeface="Calibri" panose="020F0502020204030204" pitchFamily="34" charset="0"/>
                <a:cs typeface="Calibri" panose="020F0502020204030204" pitchFamily="34" charset="0"/>
              </a:rPr>
              <a:t>groupby</a:t>
            </a:r>
            <a:r>
              <a:rPr lang="en-SG" sz="1800" dirty="0" smtClean="0">
                <a:latin typeface="Calibri" panose="020F0502020204030204" pitchFamily="34" charset="0"/>
                <a:cs typeface="Calibri" panose="020F0502020204030204" pitchFamily="34" charset="0"/>
              </a:rPr>
              <a:t>() where operations such as .sum() or .</a:t>
            </a:r>
            <a:r>
              <a:rPr lang="en-SG" sz="1800" dirty="0" err="1" smtClean="0">
                <a:latin typeface="Calibri" panose="020F0502020204030204" pitchFamily="34" charset="0"/>
                <a:cs typeface="Calibri" panose="020F0502020204030204" pitchFamily="34" charset="0"/>
              </a:rPr>
              <a:t>fillna</a:t>
            </a:r>
            <a:r>
              <a:rPr lang="en-SG" sz="1800" dirty="0">
                <a:latin typeface="Calibri" panose="020F0502020204030204" pitchFamily="34" charset="0"/>
                <a:cs typeface="Calibri" panose="020F0502020204030204" pitchFamily="34" charset="0"/>
              </a:rPr>
              <a:t>() need to be done by groups </a:t>
            </a:r>
            <a:endParaRPr lang="en-SG" sz="1800" dirty="0" smtClean="0">
              <a:latin typeface="Calibri" panose="020F0502020204030204" pitchFamily="34" charset="0"/>
              <a:cs typeface="Calibri" panose="020F0502020204030204" pitchFamily="34" charset="0"/>
            </a:endParaRPr>
          </a:p>
          <a:p>
            <a:pPr marL="355600" lvl="2" indent="-263525">
              <a:buFont typeface="Wingdings" panose="05000000000000000000" pitchFamily="2" charset="2"/>
              <a:buChar char="§"/>
            </a:pPr>
            <a:r>
              <a:rPr lang="en-SG" sz="1800" dirty="0" smtClean="0"/>
              <a:t>Reshaped data e.g. </a:t>
            </a:r>
            <a:r>
              <a:rPr lang="en-SG" sz="1800" dirty="0" err="1" smtClean="0"/>
              <a:t>pd.pivot</a:t>
            </a:r>
            <a:r>
              <a:rPr lang="en-SG" sz="1800" dirty="0" smtClean="0"/>
              <a:t>(), </a:t>
            </a:r>
            <a:r>
              <a:rPr lang="en-SG" sz="1800" dirty="0" err="1" smtClean="0"/>
              <a:t>pd.melt</a:t>
            </a:r>
            <a:r>
              <a:rPr lang="en-SG" sz="1800" dirty="0" smtClean="0"/>
              <a:t>(), </a:t>
            </a:r>
            <a:r>
              <a:rPr lang="en-SG" sz="1800" dirty="0" err="1" smtClean="0"/>
              <a:t>pd.set_index</a:t>
            </a:r>
            <a:r>
              <a:rPr lang="en-SG" sz="1800" dirty="0" smtClean="0"/>
              <a:t>(), </a:t>
            </a:r>
            <a:r>
              <a:rPr lang="en-SG" sz="1800" dirty="0" err="1" smtClean="0"/>
              <a:t>pd.reset_index</a:t>
            </a:r>
            <a:r>
              <a:rPr lang="en-SG" sz="1800" dirty="0" smtClean="0"/>
              <a:t>(), </a:t>
            </a:r>
            <a:r>
              <a:rPr lang="en-SG" sz="1800" dirty="0" err="1" smtClean="0"/>
              <a:t>pd.unstack</a:t>
            </a:r>
            <a:r>
              <a:rPr lang="en-SG" sz="1800" dirty="0" smtClean="0"/>
              <a:t>()</a:t>
            </a:r>
          </a:p>
          <a:p>
            <a:pPr marL="355600" lvl="2" indent="-263525">
              <a:buFont typeface="Wingdings" panose="05000000000000000000" pitchFamily="2" charset="2"/>
              <a:buChar char="§"/>
            </a:pPr>
            <a:r>
              <a:rPr lang="en-SG" sz="1800" dirty="0" smtClean="0"/>
              <a:t>Consolidated or merged data by using </a:t>
            </a:r>
            <a:r>
              <a:rPr lang="en-SG" sz="1800" dirty="0" err="1" smtClean="0"/>
              <a:t>pd.concat</a:t>
            </a:r>
            <a:r>
              <a:rPr lang="en-SG" sz="1800" dirty="0" smtClean="0"/>
              <a:t> () and </a:t>
            </a:r>
            <a:r>
              <a:rPr lang="en-SG" sz="1800" dirty="0" err="1" smtClean="0"/>
              <a:t>pd.merge</a:t>
            </a:r>
            <a:r>
              <a:rPr lang="en-SG" sz="1800" dirty="0" smtClean="0"/>
              <a:t>()</a:t>
            </a:r>
          </a:p>
          <a:p>
            <a:pPr marL="88900" lvl="1" indent="0">
              <a:buNone/>
            </a:pPr>
            <a:endParaRPr lang="en-SG" dirty="0" smtClean="0"/>
          </a:p>
          <a:p>
            <a:pPr marL="88900" indent="0">
              <a:buNone/>
            </a:pPr>
            <a:r>
              <a:rPr lang="en-SG" sz="1200" i="1" dirty="0" smtClean="0"/>
              <a:t>Note: Examples of </a:t>
            </a:r>
            <a:r>
              <a:rPr lang="en-SG" sz="1200" i="1" dirty="0" err="1" smtClean="0"/>
              <a:t>dataframes</a:t>
            </a:r>
            <a:r>
              <a:rPr lang="en-SG" sz="1200" i="1" dirty="0" smtClean="0"/>
              <a:t> before and after transformation/cleaning are in the Annex. Detailed explanations of steps taken can be found in the </a:t>
            </a:r>
            <a:r>
              <a:rPr lang="en-SG" sz="1200" i="1" dirty="0" err="1" smtClean="0"/>
              <a:t>Jupyter</a:t>
            </a:r>
            <a:r>
              <a:rPr lang="en-SG" sz="1200" i="1" dirty="0" smtClean="0"/>
              <a:t> notebooks.</a:t>
            </a:r>
            <a:endParaRPr lang="en-SG" sz="1800" dirty="0" smtClean="0"/>
          </a:p>
          <a:p>
            <a:pPr marL="431800" indent="-342900">
              <a:buFont typeface="Wingdings" panose="05000000000000000000" pitchFamily="2" charset="2"/>
              <a:buChar char="§"/>
            </a:pPr>
            <a:endParaRPr lang="en-SG" sz="1800" dirty="0"/>
          </a:p>
        </p:txBody>
      </p:sp>
      <p:sp>
        <p:nvSpPr>
          <p:cNvPr id="4" name="Slide Number Placeholder 3"/>
          <p:cNvSpPr>
            <a:spLocks noGrp="1"/>
          </p:cNvSpPr>
          <p:nvPr>
            <p:ph type="sldNum" sz="quarter" idx="12"/>
          </p:nvPr>
        </p:nvSpPr>
        <p:spPr/>
        <p:txBody>
          <a:bodyPr/>
          <a:lstStyle/>
          <a:p>
            <a:fld id="{2E9D0EDE-F711-41C3-B41C-C5BF644392C6}" type="slidenum">
              <a:rPr lang="en-SG" smtClean="0"/>
              <a:t>17</a:t>
            </a:fld>
            <a:endParaRPr lang="en-SG" dirty="0"/>
          </a:p>
        </p:txBody>
      </p:sp>
      <p:sp>
        <p:nvSpPr>
          <p:cNvPr id="5" name="Content Placeholder 2"/>
          <p:cNvSpPr txBox="1">
            <a:spLocks/>
          </p:cNvSpPr>
          <p:nvPr/>
        </p:nvSpPr>
        <p:spPr>
          <a:xfrm>
            <a:off x="1024127" y="1715738"/>
            <a:ext cx="10521549" cy="58247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2600" dirty="0" smtClean="0">
                <a:solidFill>
                  <a:schemeClr val="accent2">
                    <a:lumMod val="75000"/>
                  </a:schemeClr>
                </a:solidFill>
                <a:latin typeface="+mj-lt"/>
              </a:rPr>
              <a:t>Transform and clean data:</a:t>
            </a:r>
          </a:p>
        </p:txBody>
      </p:sp>
      <p:sp>
        <p:nvSpPr>
          <p:cNvPr id="6" name="TextBox 5"/>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DATA PREPARATION</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40933562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1504" y="2606227"/>
            <a:ext cx="10121926" cy="3513950"/>
          </a:xfrm>
        </p:spPr>
        <p:txBody>
          <a:bodyPr>
            <a:noAutofit/>
          </a:bodyPr>
          <a:lstStyle/>
          <a:p>
            <a:pPr marL="363538" lvl="1" indent="-274638">
              <a:buFont typeface="Wingdings" panose="05000000000000000000" pitchFamily="2" charset="2"/>
              <a:buChar char="§"/>
            </a:pPr>
            <a:r>
              <a:rPr lang="en-SG" dirty="0" smtClean="0"/>
              <a:t>There were many </a:t>
            </a:r>
            <a:r>
              <a:rPr lang="en-SG" dirty="0" err="1"/>
              <a:t>NaN</a:t>
            </a:r>
            <a:r>
              <a:rPr lang="en-SG" dirty="0"/>
              <a:t> values for some of the </a:t>
            </a:r>
            <a:r>
              <a:rPr lang="en-SG" dirty="0" smtClean="0"/>
              <a:t>26 indicators</a:t>
            </a:r>
            <a:r>
              <a:rPr lang="en-SG" dirty="0"/>
              <a:t>. </a:t>
            </a:r>
          </a:p>
          <a:p>
            <a:pPr marL="363538" lvl="1" indent="-274638">
              <a:buFont typeface="Wingdings" panose="05000000000000000000" pitchFamily="2" charset="2"/>
              <a:buChar char="§"/>
            </a:pPr>
            <a:r>
              <a:rPr lang="en-US" dirty="0"/>
              <a:t>As the </a:t>
            </a:r>
            <a:r>
              <a:rPr lang="en-US" dirty="0" smtClean="0"/>
              <a:t>aim was to study the current situation and not look at yearly trends, a </a:t>
            </a:r>
            <a:r>
              <a:rPr lang="en-US" dirty="0"/>
              <a:t>short </a:t>
            </a:r>
            <a:r>
              <a:rPr lang="en-US" dirty="0" smtClean="0"/>
              <a:t>5 - year </a:t>
            </a:r>
            <a:r>
              <a:rPr lang="en-US" dirty="0"/>
              <a:t>range </a:t>
            </a:r>
            <a:r>
              <a:rPr lang="en-US" dirty="0" smtClean="0"/>
              <a:t>of the latest years, </a:t>
            </a:r>
            <a:r>
              <a:rPr lang="en-SG" dirty="0" smtClean="0"/>
              <a:t>2012 </a:t>
            </a:r>
            <a:r>
              <a:rPr lang="en-SG" dirty="0"/>
              <a:t>– </a:t>
            </a:r>
            <a:r>
              <a:rPr lang="en-SG" dirty="0" smtClean="0"/>
              <a:t>2017, was considered for analysis</a:t>
            </a:r>
          </a:p>
          <a:p>
            <a:pPr marL="363538" lvl="1" indent="-274638">
              <a:buFont typeface="Wingdings" panose="05000000000000000000" pitchFamily="2" charset="2"/>
              <a:buChar char="§"/>
            </a:pPr>
            <a:r>
              <a:rPr lang="en-SG" dirty="0" smtClean="0"/>
              <a:t>Forward </a:t>
            </a:r>
            <a:r>
              <a:rPr lang="en-SG" dirty="0"/>
              <a:t>fill was then used to replace </a:t>
            </a:r>
            <a:r>
              <a:rPr lang="en-SG" dirty="0" err="1" smtClean="0"/>
              <a:t>NaN</a:t>
            </a:r>
            <a:r>
              <a:rPr lang="en-SG" dirty="0" smtClean="0"/>
              <a:t> </a:t>
            </a:r>
            <a:r>
              <a:rPr lang="en-SG" dirty="0"/>
              <a:t>values for each </a:t>
            </a:r>
            <a:r>
              <a:rPr lang="en-SG" dirty="0" smtClean="0"/>
              <a:t>country by using .</a:t>
            </a:r>
            <a:r>
              <a:rPr lang="en-SG" dirty="0" err="1" smtClean="0"/>
              <a:t>groupby</a:t>
            </a:r>
            <a:r>
              <a:rPr lang="en-SG" dirty="0" smtClean="0"/>
              <a:t>() with .</a:t>
            </a:r>
            <a:r>
              <a:rPr lang="en-SG" dirty="0" err="1" smtClean="0"/>
              <a:t>fillna</a:t>
            </a:r>
            <a:r>
              <a:rPr lang="en-SG" dirty="0" smtClean="0"/>
              <a:t>(). The assumption was that </a:t>
            </a:r>
            <a:r>
              <a:rPr lang="en-SG" dirty="0" err="1" smtClean="0"/>
              <a:t>va</a:t>
            </a:r>
            <a:r>
              <a:rPr lang="en-US" dirty="0" err="1" smtClean="0"/>
              <a:t>lues</a:t>
            </a:r>
            <a:r>
              <a:rPr lang="en-US" dirty="0" smtClean="0"/>
              <a:t> </a:t>
            </a:r>
            <a:r>
              <a:rPr lang="en-US" dirty="0"/>
              <a:t>for any indicator </a:t>
            </a:r>
            <a:r>
              <a:rPr lang="en-US" dirty="0" smtClean="0"/>
              <a:t>would </a:t>
            </a:r>
            <a:r>
              <a:rPr lang="en-US" dirty="0"/>
              <a:t>not change drastically from one year to the next. </a:t>
            </a:r>
          </a:p>
          <a:p>
            <a:pPr marL="363538" lvl="1" indent="-274638">
              <a:buFont typeface="Wingdings" panose="05000000000000000000" pitchFamily="2" charset="2"/>
              <a:buChar char="§"/>
            </a:pPr>
            <a:r>
              <a:rPr lang="en-US" dirty="0" smtClean="0"/>
              <a:t>The short </a:t>
            </a:r>
            <a:r>
              <a:rPr lang="en-US" dirty="0"/>
              <a:t>time </a:t>
            </a:r>
            <a:r>
              <a:rPr lang="en-US" dirty="0" smtClean="0"/>
              <a:t>frame ensured that values </a:t>
            </a:r>
            <a:r>
              <a:rPr lang="en-US" dirty="0"/>
              <a:t>from many years ago </a:t>
            </a:r>
            <a:r>
              <a:rPr lang="en-US" dirty="0" smtClean="0"/>
              <a:t>would not be propagated to 2017, which would be highly inaccurate for cases with a </a:t>
            </a:r>
            <a:r>
              <a:rPr lang="en-US" dirty="0"/>
              <a:t>huge </a:t>
            </a:r>
            <a:r>
              <a:rPr lang="en-US" dirty="0" smtClean="0"/>
              <a:t>chunk </a:t>
            </a:r>
            <a:r>
              <a:rPr lang="en-US" dirty="0"/>
              <a:t>of consecutive </a:t>
            </a:r>
            <a:r>
              <a:rPr lang="en-US" dirty="0" err="1"/>
              <a:t>NaNs</a:t>
            </a:r>
            <a:r>
              <a:rPr lang="en-US" dirty="0"/>
              <a:t> in the intervening years</a:t>
            </a:r>
            <a:r>
              <a:rPr lang="en-US" dirty="0" smtClean="0"/>
              <a:t>. </a:t>
            </a:r>
          </a:p>
          <a:p>
            <a:pPr marL="363538" lvl="1" indent="-274638">
              <a:buFont typeface="Wingdings" panose="05000000000000000000" pitchFamily="2" charset="2"/>
              <a:buChar char="§"/>
            </a:pPr>
            <a:r>
              <a:rPr lang="en-US" dirty="0" smtClean="0"/>
              <a:t>Indicators that had more than 50% </a:t>
            </a:r>
            <a:r>
              <a:rPr lang="en-US" dirty="0" err="1" smtClean="0"/>
              <a:t>NaN</a:t>
            </a:r>
            <a:r>
              <a:rPr lang="en-US" dirty="0" smtClean="0"/>
              <a:t> values were dropped from further analysis, as it would not be meaningful to draw correlations with limited data</a:t>
            </a:r>
          </a:p>
          <a:p>
            <a:pPr marL="363538" lvl="1" indent="-274638">
              <a:buFont typeface="Wingdings" panose="05000000000000000000" pitchFamily="2" charset="2"/>
              <a:buChar char="§"/>
            </a:pPr>
            <a:r>
              <a:rPr lang="en-US" dirty="0" smtClean="0"/>
              <a:t>Gross </a:t>
            </a:r>
            <a:r>
              <a:rPr lang="en-US" dirty="0"/>
              <a:t>national income (GNI) per capita, though not a gender indicator, tends to be closely linked with social, economic and environmental well-being. It was therefore retained in the dataset.</a:t>
            </a:r>
          </a:p>
          <a:p>
            <a:pPr marL="88900" lvl="1" indent="0">
              <a:buNone/>
            </a:pPr>
            <a:endParaRPr lang="en-SG" dirty="0" smtClean="0"/>
          </a:p>
          <a:p>
            <a:pPr marL="431800" indent="-342900">
              <a:buFont typeface="Wingdings" panose="05000000000000000000" pitchFamily="2" charset="2"/>
              <a:buChar char="§"/>
            </a:pPr>
            <a:endParaRPr lang="en-SG" sz="1800" dirty="0" smtClean="0"/>
          </a:p>
          <a:p>
            <a:pPr marL="431800" indent="-342900">
              <a:buFont typeface="Wingdings" panose="05000000000000000000" pitchFamily="2" charset="2"/>
              <a:buChar char="§"/>
            </a:pPr>
            <a:endParaRPr lang="en-SG" sz="1800" dirty="0" smtClean="0"/>
          </a:p>
          <a:p>
            <a:pPr marL="431800" indent="-342900">
              <a:buFont typeface="Wingdings" panose="05000000000000000000" pitchFamily="2" charset="2"/>
              <a:buChar char="§"/>
            </a:pPr>
            <a:endParaRPr lang="en-SG" sz="1800" dirty="0"/>
          </a:p>
        </p:txBody>
      </p:sp>
      <p:sp>
        <p:nvSpPr>
          <p:cNvPr id="4" name="Slide Number Placeholder 3"/>
          <p:cNvSpPr>
            <a:spLocks noGrp="1"/>
          </p:cNvSpPr>
          <p:nvPr>
            <p:ph type="sldNum" sz="quarter" idx="12"/>
          </p:nvPr>
        </p:nvSpPr>
        <p:spPr/>
        <p:txBody>
          <a:bodyPr/>
          <a:lstStyle/>
          <a:p>
            <a:fld id="{2E9D0EDE-F711-41C3-B41C-C5BF644392C6}" type="slidenum">
              <a:rPr lang="en-SG" smtClean="0"/>
              <a:t>18</a:t>
            </a:fld>
            <a:endParaRPr lang="en-SG" dirty="0"/>
          </a:p>
        </p:txBody>
      </p:sp>
      <p:sp>
        <p:nvSpPr>
          <p:cNvPr id="5" name="Content Placeholder 2"/>
          <p:cNvSpPr txBox="1">
            <a:spLocks/>
          </p:cNvSpPr>
          <p:nvPr/>
        </p:nvSpPr>
        <p:spPr>
          <a:xfrm>
            <a:off x="1024127" y="1647258"/>
            <a:ext cx="10521549" cy="58247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2600" dirty="0" smtClean="0">
                <a:solidFill>
                  <a:schemeClr val="accent2">
                    <a:lumMod val="75000"/>
                  </a:schemeClr>
                </a:solidFill>
                <a:latin typeface="+mj-lt"/>
              </a:rPr>
              <a:t>Additional considerations for World Bank data:</a:t>
            </a:r>
          </a:p>
        </p:txBody>
      </p:sp>
      <p:sp>
        <p:nvSpPr>
          <p:cNvPr id="6" name="Content Placeholder 2"/>
          <p:cNvSpPr txBox="1">
            <a:spLocks/>
          </p:cNvSpPr>
          <p:nvPr/>
        </p:nvSpPr>
        <p:spPr>
          <a:xfrm>
            <a:off x="1024127" y="2229737"/>
            <a:ext cx="10521549" cy="58247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b="1" dirty="0" smtClean="0">
                <a:solidFill>
                  <a:schemeClr val="tx1">
                    <a:lumMod val="90000"/>
                    <a:lumOff val="10000"/>
                  </a:schemeClr>
                </a:solidFill>
              </a:rPr>
              <a:t>COUNTRY DATA</a:t>
            </a:r>
          </a:p>
        </p:txBody>
      </p:sp>
      <p:sp>
        <p:nvSpPr>
          <p:cNvPr id="7" name="TextBox 6"/>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PREPARATION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WORLD BANK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2991285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7" y="2201666"/>
            <a:ext cx="10121926" cy="1642652"/>
          </a:xfrm>
        </p:spPr>
        <p:txBody>
          <a:bodyPr>
            <a:noAutofit/>
          </a:bodyPr>
          <a:lstStyle/>
          <a:p>
            <a:pPr marL="363538" lvl="1" indent="-274638">
              <a:buFont typeface="Wingdings" panose="05000000000000000000" pitchFamily="2" charset="2"/>
              <a:buChar char="§"/>
            </a:pPr>
            <a:endParaRPr lang="en-US" dirty="0"/>
          </a:p>
          <a:p>
            <a:pPr marL="363538" lvl="1" indent="-274638">
              <a:buFont typeface="Wingdings" panose="05000000000000000000" pitchFamily="2" charset="2"/>
              <a:buChar char="§"/>
            </a:pPr>
            <a:endParaRPr lang="en-SG" dirty="0" smtClean="0"/>
          </a:p>
          <a:p>
            <a:pPr marL="431800" indent="-342900">
              <a:buFont typeface="Wingdings" panose="05000000000000000000" pitchFamily="2" charset="2"/>
              <a:buChar char="§"/>
            </a:pPr>
            <a:endParaRPr lang="en-SG" sz="1800" dirty="0" smtClean="0"/>
          </a:p>
          <a:p>
            <a:pPr marL="431800" indent="-342900">
              <a:buFont typeface="Wingdings" panose="05000000000000000000" pitchFamily="2" charset="2"/>
              <a:buChar char="§"/>
            </a:pPr>
            <a:endParaRPr lang="en-SG" sz="1800" dirty="0" smtClean="0"/>
          </a:p>
          <a:p>
            <a:pPr marL="431800" indent="-342900">
              <a:buFont typeface="Wingdings" panose="05000000000000000000" pitchFamily="2" charset="2"/>
              <a:buChar char="§"/>
            </a:pPr>
            <a:endParaRPr lang="en-SG" sz="1800" dirty="0"/>
          </a:p>
        </p:txBody>
      </p:sp>
      <p:sp>
        <p:nvSpPr>
          <p:cNvPr id="4" name="Slide Number Placeholder 3"/>
          <p:cNvSpPr>
            <a:spLocks noGrp="1"/>
          </p:cNvSpPr>
          <p:nvPr>
            <p:ph type="sldNum" sz="quarter" idx="12"/>
          </p:nvPr>
        </p:nvSpPr>
        <p:spPr/>
        <p:txBody>
          <a:bodyPr/>
          <a:lstStyle/>
          <a:p>
            <a:fld id="{2E9D0EDE-F711-41C3-B41C-C5BF644392C6}" type="slidenum">
              <a:rPr lang="en-SG" smtClean="0"/>
              <a:t>19</a:t>
            </a:fld>
            <a:endParaRPr lang="en-SG" dirty="0"/>
          </a:p>
        </p:txBody>
      </p:sp>
      <p:sp>
        <p:nvSpPr>
          <p:cNvPr id="6" name="Content Placeholder 2"/>
          <p:cNvSpPr txBox="1">
            <a:spLocks/>
          </p:cNvSpPr>
          <p:nvPr/>
        </p:nvSpPr>
        <p:spPr>
          <a:xfrm>
            <a:off x="838866" y="1778944"/>
            <a:ext cx="10521549" cy="58247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b="1" dirty="0" smtClean="0">
                <a:solidFill>
                  <a:schemeClr val="tx1">
                    <a:lumMod val="90000"/>
                    <a:lumOff val="10000"/>
                  </a:schemeClr>
                </a:solidFill>
              </a:rPr>
              <a:t>CLUSTER DATA</a:t>
            </a:r>
          </a:p>
        </p:txBody>
      </p:sp>
      <p:sp>
        <p:nvSpPr>
          <p:cNvPr id="7" name="Content Placeholder 2"/>
          <p:cNvSpPr txBox="1">
            <a:spLocks/>
          </p:cNvSpPr>
          <p:nvPr/>
        </p:nvSpPr>
        <p:spPr>
          <a:xfrm>
            <a:off x="838866" y="2201666"/>
            <a:ext cx="10121926" cy="1642652"/>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363538" lvl="1" indent="-274638">
              <a:buFont typeface="Wingdings" panose="05000000000000000000" pitchFamily="2" charset="2"/>
              <a:buChar char="§"/>
            </a:pPr>
            <a:r>
              <a:rPr lang="en-US" dirty="0"/>
              <a:t>C</a:t>
            </a:r>
            <a:r>
              <a:rPr lang="en-US" dirty="0" smtClean="0"/>
              <a:t>luster data was subset to include only years 2001 – 2017, in line with the time frame used for the SG trends data. </a:t>
            </a:r>
          </a:p>
          <a:p>
            <a:pPr marL="88900" lvl="1" indent="0">
              <a:buNone/>
            </a:pPr>
            <a:endParaRPr lang="en-SG" dirty="0" smtClean="0"/>
          </a:p>
          <a:p>
            <a:pPr marL="431800" indent="-342900">
              <a:buFont typeface="Wingdings" panose="05000000000000000000" pitchFamily="2" charset="2"/>
              <a:buChar char="§"/>
            </a:pPr>
            <a:endParaRPr lang="en-SG" sz="1800" dirty="0" smtClean="0"/>
          </a:p>
          <a:p>
            <a:pPr marL="431800" indent="-342900">
              <a:buFont typeface="Wingdings" panose="05000000000000000000" pitchFamily="2" charset="2"/>
              <a:buChar char="§"/>
            </a:pPr>
            <a:endParaRPr lang="en-SG" sz="1800" dirty="0" smtClean="0"/>
          </a:p>
          <a:p>
            <a:pPr marL="431800" indent="-342900">
              <a:buFont typeface="Wingdings" panose="05000000000000000000" pitchFamily="2" charset="2"/>
              <a:buChar char="§"/>
            </a:pPr>
            <a:endParaRPr lang="en-SG" sz="1800" dirty="0"/>
          </a:p>
        </p:txBody>
      </p:sp>
      <p:pic>
        <p:nvPicPr>
          <p:cNvPr id="9" name="Picture 8"/>
          <p:cNvPicPr>
            <a:picLocks noChangeAspect="1"/>
          </p:cNvPicPr>
          <p:nvPr/>
        </p:nvPicPr>
        <p:blipFill>
          <a:blip r:embed="rId2"/>
          <a:stretch>
            <a:fillRect/>
          </a:stretch>
        </p:blipFill>
        <p:spPr>
          <a:xfrm>
            <a:off x="838868" y="3832258"/>
            <a:ext cx="11072860" cy="964764"/>
          </a:xfrm>
          <a:prstGeom prst="rect">
            <a:avLst/>
          </a:prstGeom>
        </p:spPr>
      </p:pic>
      <p:sp>
        <p:nvSpPr>
          <p:cNvPr id="11" name="Content Placeholder 2"/>
          <p:cNvSpPr txBox="1">
            <a:spLocks/>
          </p:cNvSpPr>
          <p:nvPr/>
        </p:nvSpPr>
        <p:spPr>
          <a:xfrm>
            <a:off x="824315" y="3128020"/>
            <a:ext cx="10521549" cy="58247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b="1" dirty="0" smtClean="0">
                <a:latin typeface="Calibri" charset="0"/>
                <a:ea typeface="Calibri" charset="0"/>
                <a:cs typeface="Calibri" charset="0"/>
              </a:rPr>
              <a:t>FINAL LIST OF INDICATORS USED FOR PLOTS:</a:t>
            </a:r>
          </a:p>
        </p:txBody>
      </p:sp>
      <p:sp>
        <p:nvSpPr>
          <p:cNvPr id="12" name="Content Placeholder 2"/>
          <p:cNvSpPr txBox="1">
            <a:spLocks/>
          </p:cNvSpPr>
          <p:nvPr/>
        </p:nvSpPr>
        <p:spPr>
          <a:xfrm>
            <a:off x="838866" y="4797022"/>
            <a:ext cx="10521549" cy="58247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b="1" dirty="0" smtClean="0">
                <a:solidFill>
                  <a:schemeClr val="bg1">
                    <a:lumMod val="50000"/>
                  </a:schemeClr>
                </a:solidFill>
              </a:rPr>
              <a:t>Cluster Data</a:t>
            </a:r>
          </a:p>
        </p:txBody>
      </p:sp>
      <p:sp>
        <p:nvSpPr>
          <p:cNvPr id="13" name="Content Placeholder 2"/>
          <p:cNvSpPr txBox="1">
            <a:spLocks/>
          </p:cNvSpPr>
          <p:nvPr/>
        </p:nvSpPr>
        <p:spPr>
          <a:xfrm>
            <a:off x="838867" y="3513605"/>
            <a:ext cx="10521549" cy="58247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b="1" dirty="0" smtClean="0">
                <a:solidFill>
                  <a:schemeClr val="bg1">
                    <a:lumMod val="50000"/>
                  </a:schemeClr>
                </a:solidFill>
              </a:rPr>
              <a:t>Country Data</a:t>
            </a:r>
          </a:p>
        </p:txBody>
      </p:sp>
      <p:pic>
        <p:nvPicPr>
          <p:cNvPr id="14" name="Picture 13"/>
          <p:cNvPicPr>
            <a:picLocks noChangeAspect="1"/>
          </p:cNvPicPr>
          <p:nvPr/>
        </p:nvPicPr>
        <p:blipFill>
          <a:blip r:embed="rId3"/>
          <a:stretch>
            <a:fillRect/>
          </a:stretch>
        </p:blipFill>
        <p:spPr>
          <a:xfrm>
            <a:off x="938807" y="5227735"/>
            <a:ext cx="10605655" cy="847605"/>
          </a:xfrm>
          <a:prstGeom prst="rect">
            <a:avLst/>
          </a:prstGeom>
        </p:spPr>
      </p:pic>
      <p:sp>
        <p:nvSpPr>
          <p:cNvPr id="15" name="TextBox 14"/>
          <p:cNvSpPr txBox="1"/>
          <p:nvPr/>
        </p:nvSpPr>
        <p:spPr>
          <a:xfrm>
            <a:off x="838866" y="6101025"/>
            <a:ext cx="9884327" cy="276999"/>
          </a:xfrm>
          <a:prstGeom prst="rect">
            <a:avLst/>
          </a:prstGeom>
          <a:noFill/>
        </p:spPr>
        <p:txBody>
          <a:bodyPr wrap="square" rtlCol="0">
            <a:spAutoFit/>
          </a:bodyPr>
          <a:lstStyle/>
          <a:p>
            <a:r>
              <a:rPr lang="en-US" sz="1200" i="1" dirty="0" smtClean="0">
                <a:latin typeface="Calibri" charset="0"/>
                <a:ea typeface="Calibri" charset="0"/>
                <a:cs typeface="Calibri" charset="0"/>
              </a:rPr>
              <a:t>Note: indicator names, as reflected above, had been shortened so that they would not clutter the plots.  </a:t>
            </a:r>
            <a:endParaRPr lang="en-US" sz="1200" i="1" dirty="0">
              <a:latin typeface="Calibri" charset="0"/>
              <a:ea typeface="Calibri" charset="0"/>
              <a:cs typeface="Calibri" charset="0"/>
            </a:endParaRPr>
          </a:p>
        </p:txBody>
      </p:sp>
      <p:sp>
        <p:nvSpPr>
          <p:cNvPr id="16" name="TextBox 15"/>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PREPARATION </a:t>
            </a:r>
            <a:r>
              <a:rPr lang="mr-IN" sz="1200" dirty="0" smtClean="0">
                <a:solidFill>
                  <a:schemeClr val="bg1">
                    <a:lumMod val="50000"/>
                  </a:schemeClr>
                </a:solidFill>
                <a:latin typeface="+mj-lt"/>
              </a:rPr>
              <a:t>–</a:t>
            </a:r>
            <a:r>
              <a:rPr lang="en-US" sz="1200" smtClean="0">
                <a:solidFill>
                  <a:schemeClr val="bg1">
                    <a:lumMod val="50000"/>
                  </a:schemeClr>
                </a:solidFill>
                <a:latin typeface="+mj-lt"/>
              </a:rPr>
              <a:t> WORLD BANK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2684152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016350" y="6522518"/>
            <a:ext cx="794650" cy="222505"/>
          </a:xfrm>
          <a:ln>
            <a:noFill/>
          </a:ln>
          <a:effectLst/>
        </p:spPr>
        <p:txBody>
          <a:bodyPr/>
          <a:lstStyle/>
          <a:p>
            <a:fld id="{2E9D0EDE-F711-41C3-B41C-C5BF644392C6}" type="slidenum">
              <a:rPr lang="en-SG" smtClean="0"/>
              <a:t>2</a:t>
            </a:fld>
            <a:endParaRPr lang="en-SG" dirty="0"/>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491" y="1947999"/>
            <a:ext cx="6046234" cy="3882428"/>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000" y="2911561"/>
            <a:ext cx="6572248" cy="2572182"/>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787" y="1947998"/>
            <a:ext cx="3114311" cy="2246389"/>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93" y="3746008"/>
            <a:ext cx="5125160" cy="2828119"/>
          </a:xfrm>
          <a:prstGeom prst="rect">
            <a:avLst/>
          </a:prstGeom>
          <a:noFill/>
          <a:ln>
            <a:solidFill>
              <a:schemeClr val="bg1">
                <a:lumMod val="65000"/>
              </a:schemeClr>
            </a:solidFill>
          </a:ln>
          <a:effectLst>
            <a:outerShdw blurRad="50800" dist="38100" dir="2700000" algn="tl" rotWithShape="0">
              <a:prstClr val="black">
                <a:alpha val="40000"/>
              </a:prstClr>
            </a:outerShdw>
          </a:effectLst>
        </p:spPr>
      </p:pic>
      <p:sp>
        <p:nvSpPr>
          <p:cNvPr id="46" name="Title 1"/>
          <p:cNvSpPr>
            <a:spLocks noGrp="1"/>
          </p:cNvSpPr>
          <p:nvPr>
            <p:ph type="title"/>
          </p:nvPr>
        </p:nvSpPr>
        <p:spPr>
          <a:xfrm>
            <a:off x="1024127" y="585216"/>
            <a:ext cx="10121927" cy="1499616"/>
          </a:xfrm>
        </p:spPr>
        <p:txBody>
          <a:bodyPr/>
          <a:lstStyle/>
          <a:p>
            <a:r>
              <a:rPr lang="en-SG" dirty="0" smtClean="0"/>
              <a:t>BACKGROUND</a:t>
            </a:r>
            <a:endParaRPr lang="en-SG" dirty="0"/>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8631" y="4224888"/>
            <a:ext cx="4087094" cy="2439986"/>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6510" y="4172296"/>
            <a:ext cx="3940363" cy="2492578"/>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8696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4824"/>
            <a:ext cx="7772400" cy="1463040"/>
          </a:xfrm>
        </p:spPr>
        <p:txBody>
          <a:bodyPr>
            <a:normAutofit/>
          </a:bodyPr>
          <a:lstStyle/>
          <a:p>
            <a:r>
              <a:rPr lang="en-US" dirty="0" smtClean="0">
                <a:latin typeface="Gill Sans MT Condensed" charset="0"/>
                <a:ea typeface="Gill Sans MT Condensed" charset="0"/>
                <a:cs typeface="Gill Sans MT Condensed" charset="0"/>
              </a:rPr>
              <a:t>DATA VISUALIZATION</a:t>
            </a:r>
            <a:endParaRPr lang="en-US" dirty="0">
              <a:latin typeface="Gill Sans MT Condensed" charset="0"/>
              <a:ea typeface="Gill Sans MT Condensed" charset="0"/>
              <a:cs typeface="Gill Sans MT Condensed" charset="0"/>
            </a:endParaRPr>
          </a:p>
        </p:txBody>
      </p:sp>
      <p:sp>
        <p:nvSpPr>
          <p:cNvPr id="4" name="Slide Number Placeholder 3"/>
          <p:cNvSpPr>
            <a:spLocks noGrp="1"/>
          </p:cNvSpPr>
          <p:nvPr>
            <p:ph type="sldNum" sz="quarter" idx="12"/>
          </p:nvPr>
        </p:nvSpPr>
        <p:spPr/>
        <p:txBody>
          <a:bodyPr/>
          <a:lstStyle/>
          <a:p>
            <a:fld id="{2E9D0EDE-F711-41C3-B41C-C5BF644392C6}" type="slidenum">
              <a:rPr lang="en-SG" smtClean="0"/>
              <a:t>20</a:t>
            </a:fld>
            <a:endParaRPr lang="en-SG"/>
          </a:p>
        </p:txBody>
      </p:sp>
      <p:sp>
        <p:nvSpPr>
          <p:cNvPr id="5" name="Text Placeholder 4"/>
          <p:cNvSpPr>
            <a:spLocks noGrp="1"/>
          </p:cNvSpPr>
          <p:nvPr>
            <p:ph type="body" idx="1"/>
          </p:nvPr>
        </p:nvSpPr>
        <p:spPr/>
        <p:txBody>
          <a:bodyPr/>
          <a:lstStyle/>
          <a:p>
            <a:r>
              <a:rPr lang="en-US" dirty="0" smtClean="0"/>
              <a:t>methods</a:t>
            </a:r>
            <a:endParaRPr lang="en-US" dirty="0"/>
          </a:p>
        </p:txBody>
      </p:sp>
    </p:spTree>
    <p:extLst>
      <p:ext uri="{BB962C8B-B14F-4D97-AF65-F5344CB8AC3E}">
        <p14:creationId xmlns:p14="http://schemas.microsoft.com/office/powerpoint/2010/main" val="10127213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E9D0EDE-F711-41C3-B41C-C5BF644392C6}" type="slidenum">
              <a:rPr lang="en-SG" smtClean="0"/>
              <a:t>21</a:t>
            </a:fld>
            <a:endParaRPr lang="en-SG" dirty="0"/>
          </a:p>
        </p:txBody>
      </p:sp>
      <p:graphicFrame>
        <p:nvGraphicFramePr>
          <p:cNvPr id="6" name="Table 5"/>
          <p:cNvGraphicFramePr>
            <a:graphicFrameLocks noGrp="1"/>
          </p:cNvGraphicFramePr>
          <p:nvPr>
            <p:extLst>
              <p:ext uri="{D42A27DB-BD31-4B8C-83A1-F6EECF244321}">
                <p14:modId xmlns:p14="http://schemas.microsoft.com/office/powerpoint/2010/main" val="444022038"/>
              </p:ext>
            </p:extLst>
          </p:nvPr>
        </p:nvGraphicFramePr>
        <p:xfrm>
          <a:off x="1163782" y="1898405"/>
          <a:ext cx="10647218" cy="4485640"/>
        </p:xfrm>
        <a:graphic>
          <a:graphicData uri="http://schemas.openxmlformats.org/drawingml/2006/table">
            <a:tbl>
              <a:tblPr firstRow="1">
                <a:tableStyleId>{EB9631B5-78F2-41C9-869B-9F39066F8104}</a:tableStyleId>
              </a:tblPr>
              <a:tblGrid>
                <a:gridCol w="2161309">
                  <a:extLst>
                    <a:ext uri="{9D8B030D-6E8A-4147-A177-3AD203B41FA5}">
                      <a16:colId xmlns="" xmlns:a16="http://schemas.microsoft.com/office/drawing/2014/main" val="214830849"/>
                    </a:ext>
                  </a:extLst>
                </a:gridCol>
                <a:gridCol w="8485909">
                  <a:extLst>
                    <a:ext uri="{9D8B030D-6E8A-4147-A177-3AD203B41FA5}">
                      <a16:colId xmlns="" xmlns:a16="http://schemas.microsoft.com/office/drawing/2014/main" val="1550997856"/>
                    </a:ext>
                  </a:extLst>
                </a:gridCol>
              </a:tblGrid>
              <a:tr h="370840">
                <a:tc>
                  <a:txBody>
                    <a:bodyPr/>
                    <a:lstStyle/>
                    <a:p>
                      <a:r>
                        <a:rPr lang="en-SG" dirty="0" smtClean="0"/>
                        <a:t> Charts</a:t>
                      </a:r>
                      <a:endParaRPr lang="en-SG" dirty="0"/>
                    </a:p>
                  </a:txBody>
                  <a:tcPr/>
                </a:tc>
                <a:tc>
                  <a:txBody>
                    <a:bodyPr/>
                    <a:lstStyle/>
                    <a:p>
                      <a:r>
                        <a:rPr lang="en-SG" dirty="0" smtClean="0"/>
                        <a:t>Libraries/functions</a:t>
                      </a:r>
                      <a:r>
                        <a:rPr lang="en-SG" baseline="0" dirty="0" smtClean="0"/>
                        <a:t> used</a:t>
                      </a:r>
                      <a:endParaRPr lang="en-SG" dirty="0"/>
                    </a:p>
                  </a:txBody>
                  <a:tcPr/>
                </a:tc>
                <a:extLst>
                  <a:ext uri="{0D108BD9-81ED-4DB2-BD59-A6C34878D82A}">
                    <a16:rowId xmlns="" xmlns:a16="http://schemas.microsoft.com/office/drawing/2014/main" val="4211891953"/>
                  </a:ext>
                </a:extLst>
              </a:tr>
              <a:tr h="370840">
                <a:tc>
                  <a:txBody>
                    <a:bodyPr/>
                    <a:lstStyle/>
                    <a:p>
                      <a:r>
                        <a:rPr lang="en-SG" dirty="0" smtClean="0">
                          <a:solidFill>
                            <a:schemeClr val="bg1">
                              <a:lumMod val="50000"/>
                            </a:schemeClr>
                          </a:solidFill>
                        </a:rPr>
                        <a:t>Line charts</a:t>
                      </a:r>
                      <a:endParaRPr lang="en-SG" baseline="0" dirty="0" smtClean="0">
                        <a:solidFill>
                          <a:schemeClr val="bg1">
                            <a:lumMod val="50000"/>
                          </a:schemeClr>
                        </a:solidFill>
                      </a:endParaRPr>
                    </a:p>
                    <a:p>
                      <a:r>
                        <a:rPr lang="en-SG" baseline="0" dirty="0" smtClean="0"/>
                        <a:t>Singapore trends</a:t>
                      </a:r>
                      <a:endParaRPr lang="en-SG" sz="1200" i="0" baseline="0" dirty="0" smtClean="0">
                        <a:latin typeface="Tw Cen MT" charset="0"/>
                        <a:ea typeface="Tw Cen MT" charset="0"/>
                        <a:cs typeface="Tw Cen MT" charset="0"/>
                      </a:endParaRPr>
                    </a:p>
                  </a:txBody>
                  <a:tcPr/>
                </a:tc>
                <a:tc>
                  <a:txBody>
                    <a:bodyPr/>
                    <a:lstStyle/>
                    <a:p>
                      <a:r>
                        <a:rPr lang="en-SG" i="1" dirty="0" err="1" smtClean="0">
                          <a:solidFill>
                            <a:schemeClr val="bg1">
                              <a:lumMod val="50000"/>
                            </a:schemeClr>
                          </a:solidFill>
                        </a:rPr>
                        <a:t>matplotlib.pyplot</a:t>
                      </a:r>
                      <a:r>
                        <a:rPr lang="en-SG" i="1" dirty="0" smtClean="0">
                          <a:solidFill>
                            <a:schemeClr val="bg1">
                              <a:lumMod val="50000"/>
                            </a:schemeClr>
                          </a:solidFill>
                        </a:rPr>
                        <a:t>/</a:t>
                      </a:r>
                      <a:r>
                        <a:rPr lang="en-SG" i="1" baseline="0" dirty="0" smtClean="0">
                          <a:solidFill>
                            <a:schemeClr val="bg1">
                              <a:lumMod val="50000"/>
                            </a:schemeClr>
                          </a:solidFill>
                        </a:rPr>
                        <a:t> </a:t>
                      </a:r>
                      <a:r>
                        <a:rPr lang="en-SG" i="1" dirty="0" smtClean="0">
                          <a:solidFill>
                            <a:schemeClr val="bg1">
                              <a:lumMod val="50000"/>
                            </a:schemeClr>
                          </a:solidFill>
                        </a:rPr>
                        <a:t>.plot()</a:t>
                      </a:r>
                    </a:p>
                    <a:p>
                      <a:r>
                        <a:rPr lang="en-SG" dirty="0" smtClean="0"/>
                        <a:t>Line</a:t>
                      </a:r>
                      <a:r>
                        <a:rPr lang="en-SG" baseline="0" dirty="0" smtClean="0"/>
                        <a:t> charts of value vs year were plotted for each indicator by looping over consolidated dataset and color-coding by gender </a:t>
                      </a:r>
                    </a:p>
                    <a:p>
                      <a:endParaRPr lang="en-SG" dirty="0"/>
                    </a:p>
                  </a:txBody>
                  <a:tcPr/>
                </a:tc>
                <a:extLst>
                  <a:ext uri="{0D108BD9-81ED-4DB2-BD59-A6C34878D82A}">
                    <a16:rowId xmlns="" xmlns:a16="http://schemas.microsoft.com/office/drawing/2014/main" val="3516385998"/>
                  </a:ext>
                </a:extLst>
              </a:tr>
              <a:tr h="370840">
                <a:tc>
                  <a:txBody>
                    <a:bodyPr/>
                    <a:lstStyle/>
                    <a:p>
                      <a:r>
                        <a:rPr lang="en-SG" dirty="0" smtClean="0">
                          <a:solidFill>
                            <a:schemeClr val="bg1">
                              <a:lumMod val="50000"/>
                            </a:schemeClr>
                          </a:solidFill>
                        </a:rPr>
                        <a:t>Bar charts</a:t>
                      </a:r>
                    </a:p>
                    <a:p>
                      <a:r>
                        <a:rPr lang="en-SG" baseline="0" dirty="0" smtClean="0"/>
                        <a:t>Ratio of female to male graduates by course</a:t>
                      </a:r>
                    </a:p>
                    <a:p>
                      <a:endParaRPr lang="en-SG" dirty="0"/>
                    </a:p>
                  </a:txBody>
                  <a:tcPr/>
                </a:tc>
                <a:tc>
                  <a:txBody>
                    <a:bodyPr/>
                    <a:lstStyle/>
                    <a:p>
                      <a:r>
                        <a:rPr lang="en-SG" i="1" dirty="0" err="1" smtClean="0">
                          <a:solidFill>
                            <a:schemeClr val="bg1">
                              <a:lumMod val="50000"/>
                            </a:schemeClr>
                          </a:solidFill>
                        </a:rPr>
                        <a:t>seaborn</a:t>
                      </a:r>
                      <a:r>
                        <a:rPr lang="en-SG" i="1" dirty="0" smtClean="0">
                          <a:solidFill>
                            <a:schemeClr val="bg1">
                              <a:lumMod val="50000"/>
                            </a:schemeClr>
                          </a:solidFill>
                        </a:rPr>
                        <a:t>/</a:t>
                      </a:r>
                      <a:r>
                        <a:rPr lang="en-SG" i="1" baseline="0" dirty="0" smtClean="0">
                          <a:solidFill>
                            <a:schemeClr val="bg1">
                              <a:lumMod val="50000"/>
                            </a:schemeClr>
                          </a:solidFill>
                        </a:rPr>
                        <a:t> </a:t>
                      </a:r>
                      <a:r>
                        <a:rPr lang="en-SG" i="1" dirty="0" smtClean="0">
                          <a:solidFill>
                            <a:schemeClr val="bg1">
                              <a:lumMod val="50000"/>
                            </a:schemeClr>
                          </a:solidFill>
                        </a:rPr>
                        <a:t>.</a:t>
                      </a:r>
                      <a:r>
                        <a:rPr lang="en-SG" i="1" dirty="0" err="1" smtClean="0">
                          <a:solidFill>
                            <a:schemeClr val="bg1">
                              <a:lumMod val="50000"/>
                            </a:schemeClr>
                          </a:solidFill>
                        </a:rPr>
                        <a:t>barplot</a:t>
                      </a:r>
                      <a:r>
                        <a:rPr lang="en-SG" i="1" dirty="0" smtClean="0">
                          <a:solidFill>
                            <a:schemeClr val="bg1">
                              <a:lumMod val="50000"/>
                            </a:schemeClr>
                          </a:solidFill>
                        </a:rPr>
                        <a:t>()</a:t>
                      </a:r>
                    </a:p>
                    <a:p>
                      <a:r>
                        <a:rPr lang="en-SG" dirty="0" smtClean="0"/>
                        <a:t>A bar chart</a:t>
                      </a:r>
                      <a:r>
                        <a:rPr lang="en-SG" baseline="0" dirty="0" smtClean="0"/>
                        <a:t> </a:t>
                      </a:r>
                      <a:r>
                        <a:rPr lang="en-SG" dirty="0" smtClean="0"/>
                        <a:t>function was created to plot horizontal bar charts showing type of course vs ratio. The </a:t>
                      </a:r>
                      <a:r>
                        <a:rPr lang="en-SG" baseline="0" dirty="0" smtClean="0"/>
                        <a:t>‘hue’ argument was used to set bar </a:t>
                      </a:r>
                      <a:r>
                        <a:rPr lang="en-SG" baseline="0" dirty="0" err="1" smtClean="0"/>
                        <a:t>color</a:t>
                      </a:r>
                      <a:r>
                        <a:rPr lang="en-SG" baseline="0" dirty="0" smtClean="0"/>
                        <a:t>; this allowed for flexibility in plotting charts for data subsets containing only 1 year, or multiple years. </a:t>
                      </a:r>
                    </a:p>
                    <a:p>
                      <a:r>
                        <a:rPr lang="en-SG" baseline="0" dirty="0" err="1" smtClean="0"/>
                        <a:t>axvline</a:t>
                      </a:r>
                      <a:r>
                        <a:rPr lang="en-SG" baseline="0" dirty="0" smtClean="0"/>
                        <a:t>() was used to plot a vertical line at x = 1 as a reference line for gender parity. </a:t>
                      </a:r>
                    </a:p>
                    <a:p>
                      <a:endParaRPr lang="en-SG" baseline="0" dirty="0" smtClean="0"/>
                    </a:p>
                  </a:txBody>
                  <a:tcPr/>
                </a:tc>
                <a:extLst>
                  <a:ext uri="{0D108BD9-81ED-4DB2-BD59-A6C34878D82A}">
                    <a16:rowId xmlns="" xmlns:a16="http://schemas.microsoft.com/office/drawing/2014/main" val="798063991"/>
                  </a:ext>
                </a:extLst>
              </a:tr>
              <a:tr h="370840">
                <a:tc>
                  <a:txBody>
                    <a:bodyPr/>
                    <a:lstStyle/>
                    <a:p>
                      <a:r>
                        <a:rPr lang="en-SG" dirty="0" smtClean="0">
                          <a:solidFill>
                            <a:schemeClr val="bg1">
                              <a:lumMod val="50000"/>
                            </a:schemeClr>
                          </a:solidFill>
                        </a:rPr>
                        <a:t>Histograms </a:t>
                      </a:r>
                    </a:p>
                    <a:p>
                      <a:r>
                        <a:rPr lang="en-SG" dirty="0" smtClean="0"/>
                        <a:t>Median salaries by gender</a:t>
                      </a:r>
                    </a:p>
                    <a:p>
                      <a:endParaRPr lang="en-SG" dirty="0"/>
                    </a:p>
                  </a:txBody>
                  <a:tcPr/>
                </a:tc>
                <a:tc>
                  <a:txBody>
                    <a:bodyPr/>
                    <a:lstStyle/>
                    <a:p>
                      <a:r>
                        <a:rPr lang="en-SG" i="1" dirty="0" err="1" smtClean="0">
                          <a:solidFill>
                            <a:schemeClr val="bg1">
                              <a:lumMod val="50000"/>
                            </a:schemeClr>
                          </a:solidFill>
                        </a:rPr>
                        <a:t>seaborn</a:t>
                      </a:r>
                      <a:r>
                        <a:rPr lang="en-SG" i="1" dirty="0" smtClean="0">
                          <a:solidFill>
                            <a:schemeClr val="bg1">
                              <a:lumMod val="50000"/>
                            </a:schemeClr>
                          </a:solidFill>
                        </a:rPr>
                        <a:t>/ .</a:t>
                      </a:r>
                      <a:r>
                        <a:rPr lang="en-SG" i="1" dirty="0" err="1" smtClean="0">
                          <a:solidFill>
                            <a:schemeClr val="bg1">
                              <a:lumMod val="50000"/>
                            </a:schemeClr>
                          </a:solidFill>
                        </a:rPr>
                        <a:t>FacetGrid</a:t>
                      </a:r>
                      <a:r>
                        <a:rPr lang="en-SG" i="1" dirty="0" smtClean="0">
                          <a:solidFill>
                            <a:schemeClr val="bg1">
                              <a:lumMod val="50000"/>
                            </a:schemeClr>
                          </a:solidFill>
                        </a:rPr>
                        <a:t>()</a:t>
                      </a:r>
                      <a:r>
                        <a:rPr lang="en-SG" i="1" baseline="0" dirty="0" smtClean="0">
                          <a:solidFill>
                            <a:schemeClr val="bg1">
                              <a:lumMod val="50000"/>
                            </a:schemeClr>
                          </a:solidFill>
                        </a:rPr>
                        <a:t>, </a:t>
                      </a:r>
                      <a:r>
                        <a:rPr lang="en-SG" i="1" baseline="0" dirty="0" err="1" smtClean="0">
                          <a:solidFill>
                            <a:schemeClr val="bg1">
                              <a:lumMod val="50000"/>
                            </a:schemeClr>
                          </a:solidFill>
                        </a:rPr>
                        <a:t>plt.hist</a:t>
                      </a:r>
                      <a:endParaRPr lang="en-SG" i="1" baseline="0" dirty="0" smtClean="0">
                        <a:solidFill>
                          <a:schemeClr val="bg1">
                            <a:lumMod val="50000"/>
                          </a:schemeClr>
                        </a:solidFill>
                      </a:endParaRPr>
                    </a:p>
                    <a:p>
                      <a:r>
                        <a:rPr lang="en-SG" baseline="0" dirty="0" err="1" smtClean="0"/>
                        <a:t>FacetGrid</a:t>
                      </a:r>
                      <a:r>
                        <a:rPr lang="en-SG" baseline="0" dirty="0" smtClean="0"/>
                        <a:t> was used to display histograms for each gender in columnar format for comparison</a:t>
                      </a:r>
                    </a:p>
                    <a:p>
                      <a:endParaRPr lang="en-SG" dirty="0" smtClean="0"/>
                    </a:p>
                  </a:txBody>
                  <a:tcPr/>
                </a:tc>
                <a:extLst>
                  <a:ext uri="{0D108BD9-81ED-4DB2-BD59-A6C34878D82A}">
                    <a16:rowId xmlns="" xmlns:a16="http://schemas.microsoft.com/office/drawing/2014/main" val="1830984279"/>
                  </a:ext>
                </a:extLst>
              </a:tr>
            </a:tbl>
          </a:graphicData>
        </a:graphic>
      </p:graphicFrame>
      <p:sp>
        <p:nvSpPr>
          <p:cNvPr id="5" name="TextBox 4"/>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METHODS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SG DATA</a:t>
            </a:r>
            <a:endParaRPr lang="en-US" sz="1200" dirty="0">
              <a:solidFill>
                <a:schemeClr val="bg1">
                  <a:lumMod val="50000"/>
                </a:schemeClr>
              </a:solidFill>
              <a:latin typeface="+mj-lt"/>
            </a:endParaRPr>
          </a:p>
        </p:txBody>
      </p:sp>
      <p:sp>
        <p:nvSpPr>
          <p:cNvPr id="3" name="Title 2"/>
          <p:cNvSpPr>
            <a:spLocks noGrp="1"/>
          </p:cNvSpPr>
          <p:nvPr>
            <p:ph type="title"/>
          </p:nvPr>
        </p:nvSpPr>
        <p:spPr/>
        <p:txBody>
          <a:bodyPr/>
          <a:lstStyle/>
          <a:p>
            <a:r>
              <a:rPr lang="en-US" dirty="0" smtClean="0"/>
              <a:t>DATA VISUALIZATION - METHODS</a:t>
            </a:r>
            <a:endParaRPr lang="en-US" dirty="0"/>
          </a:p>
        </p:txBody>
      </p:sp>
    </p:spTree>
    <p:extLst>
      <p:ext uri="{BB962C8B-B14F-4D97-AF65-F5344CB8AC3E}">
        <p14:creationId xmlns:p14="http://schemas.microsoft.com/office/powerpoint/2010/main" val="16717103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E9D0EDE-F711-41C3-B41C-C5BF644392C6}" type="slidenum">
              <a:rPr lang="en-SG" smtClean="0"/>
              <a:t>22</a:t>
            </a:fld>
            <a:endParaRPr lang="en-SG" dirty="0"/>
          </a:p>
        </p:txBody>
      </p:sp>
      <p:graphicFrame>
        <p:nvGraphicFramePr>
          <p:cNvPr id="6" name="Table 5"/>
          <p:cNvGraphicFramePr>
            <a:graphicFrameLocks noGrp="1"/>
          </p:cNvGraphicFramePr>
          <p:nvPr>
            <p:extLst>
              <p:ext uri="{D42A27DB-BD31-4B8C-83A1-F6EECF244321}">
                <p14:modId xmlns:p14="http://schemas.microsoft.com/office/powerpoint/2010/main" val="2003233084"/>
              </p:ext>
            </p:extLst>
          </p:nvPr>
        </p:nvGraphicFramePr>
        <p:xfrm>
          <a:off x="1177636" y="1898405"/>
          <a:ext cx="10391930" cy="2108200"/>
        </p:xfrm>
        <a:graphic>
          <a:graphicData uri="http://schemas.openxmlformats.org/drawingml/2006/table">
            <a:tbl>
              <a:tblPr firstRow="1">
                <a:tableStyleId>{85BE263C-DBD7-4A20-BB59-AAB30ACAA65A}</a:tableStyleId>
              </a:tblPr>
              <a:tblGrid>
                <a:gridCol w="2175164">
                  <a:extLst>
                    <a:ext uri="{9D8B030D-6E8A-4147-A177-3AD203B41FA5}">
                      <a16:colId xmlns="" xmlns:a16="http://schemas.microsoft.com/office/drawing/2014/main" val="214830849"/>
                    </a:ext>
                  </a:extLst>
                </a:gridCol>
                <a:gridCol w="8216766">
                  <a:extLst>
                    <a:ext uri="{9D8B030D-6E8A-4147-A177-3AD203B41FA5}">
                      <a16:colId xmlns="" xmlns:a16="http://schemas.microsoft.com/office/drawing/2014/main" val="1550997856"/>
                    </a:ext>
                  </a:extLst>
                </a:gridCol>
              </a:tblGrid>
              <a:tr h="370840">
                <a:tc>
                  <a:txBody>
                    <a:bodyPr/>
                    <a:lstStyle/>
                    <a:p>
                      <a:r>
                        <a:rPr lang="en-SG" dirty="0" smtClean="0"/>
                        <a:t> Charts</a:t>
                      </a:r>
                      <a:endParaRPr lang="en-SG" dirty="0"/>
                    </a:p>
                  </a:txBody>
                  <a:tcPr>
                    <a:solidFill>
                      <a:schemeClr val="accent4"/>
                    </a:solidFill>
                  </a:tcPr>
                </a:tc>
                <a:tc>
                  <a:txBody>
                    <a:bodyPr/>
                    <a:lstStyle/>
                    <a:p>
                      <a:r>
                        <a:rPr lang="en-SG" dirty="0" smtClean="0"/>
                        <a:t>Libraries/functions</a:t>
                      </a:r>
                      <a:r>
                        <a:rPr lang="en-SG" baseline="0" dirty="0" smtClean="0"/>
                        <a:t> used</a:t>
                      </a:r>
                      <a:endParaRPr lang="en-SG" dirty="0"/>
                    </a:p>
                  </a:txBody>
                  <a:tcPr>
                    <a:solidFill>
                      <a:schemeClr val="accent4"/>
                    </a:solidFill>
                  </a:tcPr>
                </a:tc>
                <a:extLst>
                  <a:ext uri="{0D108BD9-81ED-4DB2-BD59-A6C34878D82A}">
                    <a16:rowId xmlns="" xmlns:a16="http://schemas.microsoft.com/office/drawing/2014/main" val="4211891953"/>
                  </a:ext>
                </a:extLst>
              </a:tr>
              <a:tr h="370840">
                <a:tc>
                  <a:txBody>
                    <a:bodyPr/>
                    <a:lstStyle/>
                    <a:p>
                      <a:r>
                        <a:rPr lang="en-SG" dirty="0" smtClean="0">
                          <a:solidFill>
                            <a:schemeClr val="bg1">
                              <a:lumMod val="50000"/>
                            </a:schemeClr>
                          </a:solidFill>
                        </a:rPr>
                        <a:t>Boxplots</a:t>
                      </a:r>
                    </a:p>
                    <a:p>
                      <a:r>
                        <a:rPr lang="en-SG" dirty="0" smtClean="0"/>
                        <a:t>Median</a:t>
                      </a:r>
                      <a:r>
                        <a:rPr lang="en-SG" baseline="0" dirty="0" smtClean="0"/>
                        <a:t> salaries by occupational group and gender</a:t>
                      </a:r>
                    </a:p>
                    <a:p>
                      <a:endParaRPr lang="en-SG" baseline="0" dirty="0" smtClean="0"/>
                    </a:p>
                    <a:p>
                      <a:endParaRPr lang="en-SG" dirty="0"/>
                    </a:p>
                  </a:txBody>
                  <a:tcPr/>
                </a:tc>
                <a:tc>
                  <a:txBody>
                    <a:bodyPr/>
                    <a:lstStyle/>
                    <a:p>
                      <a:r>
                        <a:rPr lang="en-SG" i="1" dirty="0" err="1" smtClean="0">
                          <a:solidFill>
                            <a:schemeClr val="bg1">
                              <a:lumMod val="50000"/>
                            </a:schemeClr>
                          </a:solidFill>
                        </a:rPr>
                        <a:t>seaborn</a:t>
                      </a:r>
                      <a:r>
                        <a:rPr lang="en-SG" i="1" dirty="0" smtClean="0">
                          <a:solidFill>
                            <a:schemeClr val="bg1">
                              <a:lumMod val="50000"/>
                            </a:schemeClr>
                          </a:solidFill>
                        </a:rPr>
                        <a:t>/ .boxplot()</a:t>
                      </a:r>
                      <a:endParaRPr lang="en-SG" dirty="0" smtClean="0">
                        <a:solidFill>
                          <a:schemeClr val="bg1">
                            <a:lumMod val="50000"/>
                          </a:schemeClr>
                        </a:solidFill>
                      </a:endParaRPr>
                    </a:p>
                    <a:p>
                      <a:r>
                        <a:rPr lang="en-SG" dirty="0" smtClean="0"/>
                        <a:t>Arguments in boxplot</a:t>
                      </a:r>
                      <a:r>
                        <a:rPr lang="en-SG" baseline="0" dirty="0" smtClean="0"/>
                        <a:t> were set to control aesthetics and colour by gender. Occupational group was specified as the y-axis to allow comparison by group.</a:t>
                      </a:r>
                      <a:endParaRPr lang="en-SG" dirty="0" smtClean="0"/>
                    </a:p>
                    <a:p>
                      <a:r>
                        <a:rPr lang="en-SG" baseline="0" dirty="0" smtClean="0"/>
                        <a:t> </a:t>
                      </a:r>
                    </a:p>
                    <a:p>
                      <a:endParaRPr lang="en-SG" dirty="0"/>
                    </a:p>
                  </a:txBody>
                  <a:tcPr/>
                </a:tc>
                <a:extLst>
                  <a:ext uri="{0D108BD9-81ED-4DB2-BD59-A6C34878D82A}">
                    <a16:rowId xmlns="" xmlns:a16="http://schemas.microsoft.com/office/drawing/2014/main" val="3516385998"/>
                  </a:ext>
                </a:extLst>
              </a:tr>
            </a:tbl>
          </a:graphicData>
        </a:graphic>
      </p:graphicFrame>
      <p:sp>
        <p:nvSpPr>
          <p:cNvPr id="8" name="TextBox 7"/>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METHODS </a:t>
            </a:r>
            <a:r>
              <a:rPr lang="mr-IN" sz="1200" dirty="0" smtClean="0">
                <a:solidFill>
                  <a:schemeClr val="bg1">
                    <a:lumMod val="50000"/>
                  </a:schemeClr>
                </a:solidFill>
                <a:latin typeface="+mj-lt"/>
              </a:rPr>
              <a:t>–</a:t>
            </a:r>
            <a:r>
              <a:rPr lang="en-US" sz="1200" smtClean="0">
                <a:solidFill>
                  <a:schemeClr val="bg1">
                    <a:lumMod val="50000"/>
                  </a:schemeClr>
                </a:solidFill>
                <a:latin typeface="+mj-lt"/>
              </a:rPr>
              <a:t> SG DATA</a:t>
            </a:r>
            <a:endParaRPr lang="en-US" sz="1200" dirty="0">
              <a:solidFill>
                <a:schemeClr val="bg1">
                  <a:lumMod val="50000"/>
                </a:schemeClr>
              </a:solidFill>
              <a:latin typeface="+mj-lt"/>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73218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E9D0EDE-F711-41C3-B41C-C5BF644392C6}" type="slidenum">
              <a:rPr lang="en-SG" smtClean="0"/>
              <a:t>23</a:t>
            </a:fld>
            <a:endParaRPr lang="en-SG" dirty="0"/>
          </a:p>
        </p:txBody>
      </p:sp>
      <p:graphicFrame>
        <p:nvGraphicFramePr>
          <p:cNvPr id="6" name="Table 5"/>
          <p:cNvGraphicFramePr>
            <a:graphicFrameLocks noGrp="1"/>
          </p:cNvGraphicFramePr>
          <p:nvPr>
            <p:extLst>
              <p:ext uri="{D42A27DB-BD31-4B8C-83A1-F6EECF244321}">
                <p14:modId xmlns:p14="http://schemas.microsoft.com/office/powerpoint/2010/main" val="536909926"/>
              </p:ext>
            </p:extLst>
          </p:nvPr>
        </p:nvGraphicFramePr>
        <p:xfrm>
          <a:off x="1163782" y="1796871"/>
          <a:ext cx="10647218" cy="4409157"/>
        </p:xfrm>
        <a:graphic>
          <a:graphicData uri="http://schemas.openxmlformats.org/drawingml/2006/table">
            <a:tbl>
              <a:tblPr firstRow="1">
                <a:tableStyleId>{85BE263C-DBD7-4A20-BB59-AAB30ACAA65A}</a:tableStyleId>
              </a:tblPr>
              <a:tblGrid>
                <a:gridCol w="2161309">
                  <a:extLst>
                    <a:ext uri="{9D8B030D-6E8A-4147-A177-3AD203B41FA5}">
                      <a16:colId xmlns="" xmlns:a16="http://schemas.microsoft.com/office/drawing/2014/main" val="214830849"/>
                    </a:ext>
                  </a:extLst>
                </a:gridCol>
                <a:gridCol w="8485909">
                  <a:extLst>
                    <a:ext uri="{9D8B030D-6E8A-4147-A177-3AD203B41FA5}">
                      <a16:colId xmlns="" xmlns:a16="http://schemas.microsoft.com/office/drawing/2014/main" val="1550997856"/>
                    </a:ext>
                  </a:extLst>
                </a:gridCol>
              </a:tblGrid>
              <a:tr h="349342">
                <a:tc>
                  <a:txBody>
                    <a:bodyPr/>
                    <a:lstStyle/>
                    <a:p>
                      <a:r>
                        <a:rPr lang="en-SG" dirty="0" smtClean="0"/>
                        <a:t> Charts</a:t>
                      </a:r>
                      <a:endParaRPr lang="en-SG" dirty="0"/>
                    </a:p>
                  </a:txBody>
                  <a:tcPr>
                    <a:solidFill>
                      <a:schemeClr val="accent5"/>
                    </a:solidFill>
                  </a:tcPr>
                </a:tc>
                <a:tc>
                  <a:txBody>
                    <a:bodyPr/>
                    <a:lstStyle/>
                    <a:p>
                      <a:r>
                        <a:rPr lang="en-SG" dirty="0" smtClean="0"/>
                        <a:t>Libraries/functions</a:t>
                      </a:r>
                      <a:r>
                        <a:rPr lang="en-SG" baseline="0" dirty="0" smtClean="0"/>
                        <a:t> used</a:t>
                      </a:r>
                      <a:endParaRPr lang="en-SG" dirty="0"/>
                    </a:p>
                  </a:txBody>
                  <a:tcPr>
                    <a:solidFill>
                      <a:schemeClr val="accent5"/>
                    </a:solidFill>
                  </a:tcPr>
                </a:tc>
                <a:extLst>
                  <a:ext uri="{0D108BD9-81ED-4DB2-BD59-A6C34878D82A}">
                    <a16:rowId xmlns="" xmlns:a16="http://schemas.microsoft.com/office/drawing/2014/main" val="4211891953"/>
                  </a:ext>
                </a:extLst>
              </a:tr>
              <a:tr h="1397367">
                <a:tc>
                  <a:txBody>
                    <a:bodyPr/>
                    <a:lstStyle/>
                    <a:p>
                      <a:r>
                        <a:rPr lang="en-SG" dirty="0" err="1" smtClean="0">
                          <a:solidFill>
                            <a:schemeClr val="bg1">
                              <a:lumMod val="50000"/>
                            </a:schemeClr>
                          </a:solidFill>
                        </a:rPr>
                        <a:t>Heatmap</a:t>
                      </a:r>
                      <a:r>
                        <a:rPr lang="en-SG" dirty="0" smtClean="0">
                          <a:solidFill>
                            <a:schemeClr val="bg1">
                              <a:lumMod val="50000"/>
                            </a:schemeClr>
                          </a:solidFill>
                        </a:rPr>
                        <a:t> </a:t>
                      </a:r>
                    </a:p>
                    <a:p>
                      <a:r>
                        <a:rPr lang="en-SG" baseline="0" dirty="0" smtClean="0"/>
                        <a:t>Correlation between indicators</a:t>
                      </a:r>
                    </a:p>
                  </a:txBody>
                  <a:tcPr/>
                </a:tc>
                <a:tc>
                  <a:txBody>
                    <a:bodyPr/>
                    <a:lstStyle/>
                    <a:p>
                      <a:r>
                        <a:rPr lang="en-SG" i="1" baseline="0" dirty="0" err="1" smtClean="0">
                          <a:solidFill>
                            <a:schemeClr val="bg1">
                              <a:lumMod val="50000"/>
                            </a:schemeClr>
                          </a:solidFill>
                        </a:rPr>
                        <a:t>seaborn</a:t>
                      </a:r>
                      <a:r>
                        <a:rPr lang="en-SG" i="1" baseline="0" dirty="0" smtClean="0">
                          <a:solidFill>
                            <a:schemeClr val="bg1">
                              <a:lumMod val="50000"/>
                            </a:schemeClr>
                          </a:solidFill>
                        </a:rPr>
                        <a:t>/ .</a:t>
                      </a:r>
                      <a:r>
                        <a:rPr lang="en-SG" i="1" baseline="0" dirty="0" err="1" smtClean="0">
                          <a:solidFill>
                            <a:schemeClr val="bg1">
                              <a:lumMod val="50000"/>
                            </a:schemeClr>
                          </a:solidFill>
                        </a:rPr>
                        <a:t>heatmap</a:t>
                      </a:r>
                      <a:r>
                        <a:rPr lang="en-SG" i="1" baseline="0" dirty="0" smtClean="0">
                          <a:solidFill>
                            <a:schemeClr val="bg1">
                              <a:lumMod val="50000"/>
                            </a:schemeClr>
                          </a:solidFill>
                        </a:rPr>
                        <a:t>()</a:t>
                      </a:r>
                      <a:endParaRPr lang="en-SG" sz="1600" i="0" baseline="0" dirty="0" smtClean="0">
                        <a:solidFill>
                          <a:schemeClr val="bg1">
                            <a:lumMod val="50000"/>
                          </a:schemeClr>
                        </a:solidFill>
                        <a:latin typeface="Calibri" charset="0"/>
                        <a:ea typeface="Calibri" charset="0"/>
                        <a:cs typeface="Calibri" charset="0"/>
                      </a:endParaRPr>
                    </a:p>
                    <a:p>
                      <a:r>
                        <a:rPr lang="en-SG" sz="1800" i="0" baseline="0" dirty="0" err="1" smtClean="0">
                          <a:latin typeface="+mn-lt"/>
                          <a:ea typeface="Tw Cen MT" charset="0"/>
                          <a:cs typeface="Tw Cen MT" charset="0"/>
                        </a:rPr>
                        <a:t>pd.corr</a:t>
                      </a:r>
                      <a:r>
                        <a:rPr lang="en-SG" sz="1800" i="0" baseline="0" dirty="0" smtClean="0">
                          <a:latin typeface="+mn-lt"/>
                          <a:ea typeface="Tw Cen MT" charset="0"/>
                          <a:cs typeface="Tw Cen MT" charset="0"/>
                        </a:rPr>
                        <a:t>() was used to calculate correlation between indicators, and visualized as a </a:t>
                      </a:r>
                      <a:r>
                        <a:rPr lang="en-SG" sz="1800" i="0" baseline="0" dirty="0" err="1" smtClean="0">
                          <a:latin typeface="+mn-lt"/>
                          <a:ea typeface="Tw Cen MT" charset="0"/>
                          <a:cs typeface="Tw Cen MT" charset="0"/>
                        </a:rPr>
                        <a:t>heatmap</a:t>
                      </a:r>
                      <a:r>
                        <a:rPr lang="en-SG" sz="1800" i="0" baseline="0" dirty="0" smtClean="0">
                          <a:latin typeface="+mn-lt"/>
                          <a:ea typeface="Tw Cen MT" charset="0"/>
                          <a:cs typeface="Tw Cen MT" charset="0"/>
                        </a:rPr>
                        <a:t>. For visual clarity, the mask argument was employed to remove redundant pairs (i.e. the upper triangle and diagonal)</a:t>
                      </a:r>
                    </a:p>
                    <a:p>
                      <a:endParaRPr lang="en-SG" sz="1800" i="0" baseline="0" dirty="0" smtClean="0">
                        <a:latin typeface="+mn-lt"/>
                        <a:ea typeface="Tw Cen MT" charset="0"/>
                        <a:cs typeface="Tw Cen MT" charset="0"/>
                      </a:endParaRPr>
                    </a:p>
                  </a:txBody>
                  <a:tcPr/>
                </a:tc>
              </a:tr>
              <a:tr h="25803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dirty="0" smtClean="0">
                          <a:solidFill>
                            <a:schemeClr val="bg1">
                              <a:lumMod val="50000"/>
                            </a:schemeClr>
                          </a:solidFill>
                        </a:rPr>
                        <a:t>Interactive plots</a:t>
                      </a:r>
                      <a:endParaRPr lang="en-SG" sz="1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sz="1800" dirty="0" smtClean="0"/>
                        <a:t>Scatter plots:</a:t>
                      </a:r>
                      <a:r>
                        <a:rPr lang="en-SG" sz="18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SG" sz="1800" baseline="0" dirty="0" smtClean="0"/>
                        <a:t>Country comparison</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1800" baseline="0" dirty="0" smtClean="0"/>
                    </a:p>
                    <a:p>
                      <a:pPr algn="l"/>
                      <a:r>
                        <a:rPr lang="en-SG" sz="1800" dirty="0" smtClean="0"/>
                        <a:t>Line charts: </a:t>
                      </a:r>
                    </a:p>
                    <a:p>
                      <a:pPr algn="l"/>
                      <a:r>
                        <a:rPr lang="en-SG" sz="1800" dirty="0" smtClean="0"/>
                        <a:t>Cluster trends</a:t>
                      </a:r>
                      <a:endParaRPr lang="en-SG" dirty="0" smtClean="0"/>
                    </a:p>
                  </a:txBody>
                  <a:tcPr/>
                </a:tc>
                <a:tc>
                  <a:txBody>
                    <a:bodyPr/>
                    <a:lstStyle/>
                    <a:p>
                      <a:r>
                        <a:rPr lang="en-SG" i="1" baseline="0" dirty="0" err="1" smtClean="0">
                          <a:solidFill>
                            <a:schemeClr val="bg1">
                              <a:lumMod val="50000"/>
                            </a:schemeClr>
                          </a:solidFill>
                        </a:rPr>
                        <a:t>Bokeh</a:t>
                      </a:r>
                      <a:r>
                        <a:rPr lang="en-SG" i="1" baseline="0" dirty="0" smtClean="0">
                          <a:solidFill>
                            <a:schemeClr val="bg1">
                              <a:lumMod val="50000"/>
                            </a:schemeClr>
                          </a:solidFill>
                        </a:rPr>
                        <a:t> </a:t>
                      </a:r>
                      <a:endParaRPr lang="en-SG"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i="0" baseline="0" dirty="0" smtClean="0"/>
                        <a:t>Interactivity was built into plots by using </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SG" i="0" baseline="0" dirty="0" err="1" smtClean="0"/>
                        <a:t>HoverTool</a:t>
                      </a:r>
                      <a:r>
                        <a:rPr lang="en-SG" i="0" baseline="0" dirty="0" smtClean="0"/>
                        <a:t>(): Gives additional information when </a:t>
                      </a:r>
                      <a:r>
                        <a:rPr lang="en-SG" i="0" baseline="0" dirty="0" err="1" smtClean="0"/>
                        <a:t>mousing</a:t>
                      </a:r>
                      <a:r>
                        <a:rPr lang="en-SG" i="0" baseline="0" dirty="0" smtClean="0"/>
                        <a:t> over a data point </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SG" i="0" baseline="0" dirty="0" smtClean="0"/>
                        <a:t>Widgets such as Slider(), Select(), </a:t>
                      </a:r>
                      <a:r>
                        <a:rPr lang="en-SG" i="0" baseline="0" dirty="0" err="1" smtClean="0"/>
                        <a:t>CheckboxGroup</a:t>
                      </a:r>
                      <a:r>
                        <a:rPr lang="en-SG" i="0" baseline="0" dirty="0" smtClean="0"/>
                        <a:t>() and an update function to get user inputs and update plots</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SG" i="0" baseline="0" dirty="0" err="1" smtClean="0"/>
                        <a:t>ColumnDataSource</a:t>
                      </a:r>
                      <a:r>
                        <a:rPr lang="en-SG" i="0" baseline="0" dirty="0" smtClean="0"/>
                        <a:t>() to create plot data that could be updated by user inputs</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SG" i="0" baseline="0" dirty="0" smtClean="0"/>
                        <a:t>.circle() glyphs for scatterplots and .</a:t>
                      </a:r>
                      <a:r>
                        <a:rPr lang="en-SG" i="0" baseline="0" dirty="0" err="1" smtClean="0"/>
                        <a:t>multi_line</a:t>
                      </a:r>
                      <a:r>
                        <a:rPr lang="en-SG" i="0" baseline="0" dirty="0" smtClean="0"/>
                        <a:t>() glyphs for line charts</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SG" i="0" baseline="0" dirty="0" smtClean="0"/>
                        <a:t>Widgets such as Tabs(), Panel() to create a tabbed display in </a:t>
                      </a:r>
                      <a:r>
                        <a:rPr lang="en-SG" i="0" baseline="0" dirty="0" err="1" smtClean="0"/>
                        <a:t>bokeh</a:t>
                      </a:r>
                      <a:r>
                        <a:rPr lang="en-SG" i="0" baseline="0" dirty="0" smtClean="0"/>
                        <a:t> app</a:t>
                      </a:r>
                    </a:p>
                  </a:txBody>
                  <a:tcPr/>
                </a:tc>
                <a:extLst>
                  <a:ext uri="{0D108BD9-81ED-4DB2-BD59-A6C34878D82A}">
                    <a16:rowId xmlns="" xmlns:a16="http://schemas.microsoft.com/office/drawing/2014/main" val="798063991"/>
                  </a:ext>
                </a:extLst>
              </a:tr>
            </a:tbl>
          </a:graphicData>
        </a:graphic>
      </p:graphicFrame>
      <p:sp>
        <p:nvSpPr>
          <p:cNvPr id="8" name="TextBox 7"/>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METHODS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WORLD BANK DATA</a:t>
            </a:r>
            <a:endParaRPr lang="en-US" sz="1200" dirty="0">
              <a:solidFill>
                <a:schemeClr val="bg1">
                  <a:lumMod val="50000"/>
                </a:schemeClr>
              </a:solidFill>
              <a:latin typeface="+mj-lt"/>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619167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4824"/>
            <a:ext cx="7772400" cy="1463040"/>
          </a:xfrm>
        </p:spPr>
        <p:txBody>
          <a:bodyPr>
            <a:normAutofit/>
          </a:bodyPr>
          <a:lstStyle/>
          <a:p>
            <a:r>
              <a:rPr lang="en-US" dirty="0" smtClean="0">
                <a:latin typeface="Gill Sans MT Condensed" charset="0"/>
                <a:ea typeface="Gill Sans MT Condensed" charset="0"/>
                <a:cs typeface="Gill Sans MT Condensed" charset="0"/>
              </a:rPr>
              <a:t>DATA VISUALIZATION</a:t>
            </a:r>
            <a:endParaRPr lang="en-US" dirty="0">
              <a:latin typeface="Gill Sans MT Condensed" charset="0"/>
              <a:ea typeface="Gill Sans MT Condensed" charset="0"/>
              <a:cs typeface="Gill Sans MT Condensed" charset="0"/>
            </a:endParaRPr>
          </a:p>
        </p:txBody>
      </p:sp>
      <p:sp>
        <p:nvSpPr>
          <p:cNvPr id="4" name="Slide Number Placeholder 3"/>
          <p:cNvSpPr>
            <a:spLocks noGrp="1"/>
          </p:cNvSpPr>
          <p:nvPr>
            <p:ph type="sldNum" sz="quarter" idx="12"/>
          </p:nvPr>
        </p:nvSpPr>
        <p:spPr/>
        <p:txBody>
          <a:bodyPr/>
          <a:lstStyle/>
          <a:p>
            <a:fld id="{2E9D0EDE-F711-41C3-B41C-C5BF644392C6}" type="slidenum">
              <a:rPr lang="en-SG" smtClean="0"/>
              <a:t>24</a:t>
            </a:fld>
            <a:endParaRPr lang="en-SG"/>
          </a:p>
        </p:txBody>
      </p:sp>
      <p:sp>
        <p:nvSpPr>
          <p:cNvPr id="5" name="Text Placeholder 4"/>
          <p:cNvSpPr>
            <a:spLocks noGrp="1"/>
          </p:cNvSpPr>
          <p:nvPr>
            <p:ph type="body" idx="1"/>
          </p:nvPr>
        </p:nvSpPr>
        <p:spPr/>
        <p:txBody>
          <a:bodyPr/>
          <a:lstStyle/>
          <a:p>
            <a:r>
              <a:rPr lang="en-US" dirty="0" smtClean="0"/>
              <a:t>key findings</a:t>
            </a:r>
            <a:endParaRPr lang="en-US" dirty="0"/>
          </a:p>
        </p:txBody>
      </p:sp>
    </p:spTree>
    <p:extLst>
      <p:ext uri="{BB962C8B-B14F-4D97-AF65-F5344CB8AC3E}">
        <p14:creationId xmlns:p14="http://schemas.microsoft.com/office/powerpoint/2010/main" val="851428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25</a:t>
            </a:fld>
            <a:endParaRPr lang="en-SG"/>
          </a:p>
        </p:txBody>
      </p:sp>
      <p:sp>
        <p:nvSpPr>
          <p:cNvPr id="10" name="Content Placeholder 2"/>
          <p:cNvSpPr txBox="1">
            <a:spLocks/>
          </p:cNvSpPr>
          <p:nvPr/>
        </p:nvSpPr>
        <p:spPr>
          <a:xfrm>
            <a:off x="993745" y="727623"/>
            <a:ext cx="10521549" cy="1234071"/>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dirty="0" smtClean="0">
                <a:solidFill>
                  <a:schemeClr val="bg2">
                    <a:lumMod val="25000"/>
                  </a:schemeClr>
                </a:solidFill>
                <a:latin typeface="Calibri" charset="0"/>
                <a:ea typeface="Calibri" charset="0"/>
                <a:cs typeface="Calibri" charset="0"/>
              </a:rPr>
              <a:t>Females in Singapore continue to lag behind males in most indicators by </a:t>
            </a:r>
            <a:r>
              <a:rPr lang="en-US" sz="1800" smtClean="0">
                <a:solidFill>
                  <a:schemeClr val="bg2">
                    <a:lumMod val="25000"/>
                  </a:schemeClr>
                </a:solidFill>
                <a:latin typeface="Calibri" charset="0"/>
                <a:ea typeface="Calibri" charset="0"/>
                <a:cs typeface="Calibri" charset="0"/>
              </a:rPr>
              <a:t>1-2 %. </a:t>
            </a:r>
            <a:endParaRPr lang="en-US" sz="1800" dirty="0" smtClean="0">
              <a:solidFill>
                <a:schemeClr val="bg2">
                  <a:lumMod val="25000"/>
                </a:schemeClr>
              </a:solidFill>
              <a:latin typeface="Calibri" charset="0"/>
              <a:ea typeface="Calibri" charset="0"/>
              <a:cs typeface="Calibri" charset="0"/>
            </a:endParaRPr>
          </a:p>
          <a:p>
            <a:pPr marL="88900" indent="0" fontAlgn="b">
              <a:lnSpc>
                <a:spcPct val="100000"/>
              </a:lnSpc>
              <a:spcBef>
                <a:spcPts val="0"/>
              </a:spcBef>
              <a:spcAft>
                <a:spcPts val="0"/>
              </a:spcAft>
              <a:buClrTx/>
              <a:buSzTx/>
              <a:buFont typeface="Tw Cen MT" panose="020B0602020104020603" pitchFamily="34" charset="0"/>
              <a:buNone/>
              <a:defRPr/>
            </a:pPr>
            <a:endParaRPr lang="en-US" sz="1800" dirty="0" smtClean="0">
              <a:solidFill>
                <a:schemeClr val="bg2">
                  <a:lumMod val="25000"/>
                </a:schemeClr>
              </a:solidFill>
              <a:latin typeface="Calibri" charset="0"/>
              <a:ea typeface="Calibri" charset="0"/>
              <a:cs typeface="Calibri" charset="0"/>
            </a:endParaRPr>
          </a:p>
          <a:p>
            <a:pPr marL="88900" indent="0" fontAlgn="b">
              <a:lnSpc>
                <a:spcPct val="100000"/>
              </a:lnSpc>
              <a:spcBef>
                <a:spcPts val="0"/>
              </a:spcBef>
              <a:spcAft>
                <a:spcPts val="0"/>
              </a:spcAft>
              <a:buClrTx/>
              <a:buSzTx/>
              <a:buFont typeface="Tw Cen MT" panose="020B0602020104020603" pitchFamily="34" charset="0"/>
              <a:buNone/>
              <a:defRPr/>
            </a:pPr>
            <a:r>
              <a:rPr lang="en-US" sz="1800" dirty="0" smtClean="0">
                <a:solidFill>
                  <a:schemeClr val="bg2">
                    <a:lumMod val="25000"/>
                  </a:schemeClr>
                </a:solidFill>
                <a:latin typeface="Calibri" charset="0"/>
                <a:ea typeface="Calibri" charset="0"/>
                <a:cs typeface="Calibri" charset="0"/>
              </a:rPr>
              <a:t>For </a:t>
            </a:r>
            <a:r>
              <a:rPr lang="en-US" sz="1800" dirty="0" err="1" smtClean="0">
                <a:solidFill>
                  <a:schemeClr val="bg2">
                    <a:lumMod val="25000"/>
                  </a:schemeClr>
                </a:solidFill>
                <a:latin typeface="Calibri" charset="0"/>
                <a:ea typeface="Calibri" charset="0"/>
                <a:cs typeface="Calibri" charset="0"/>
              </a:rPr>
              <a:t>labour</a:t>
            </a:r>
            <a:r>
              <a:rPr lang="en-US" sz="1800" dirty="0" smtClean="0">
                <a:solidFill>
                  <a:schemeClr val="bg2">
                    <a:lumMod val="25000"/>
                  </a:schemeClr>
                </a:solidFill>
                <a:latin typeface="Calibri" charset="0"/>
                <a:ea typeface="Calibri" charset="0"/>
                <a:cs typeface="Calibri" charset="0"/>
              </a:rPr>
              <a:t> force participation, the gender gap has narrowed in recent years. However, the current gender disparity is significant, at more than 15%. </a:t>
            </a:r>
            <a:endParaRPr lang="en-US" sz="1800" dirty="0">
              <a:solidFill>
                <a:schemeClr val="bg2">
                  <a:lumMod val="25000"/>
                </a:schemeClr>
              </a:solidFill>
              <a:latin typeface="Calibri" charset="0"/>
              <a:ea typeface="Calibri" charset="0"/>
              <a:cs typeface="Calibri" charset="0"/>
            </a:endParaRPr>
          </a:p>
        </p:txBody>
      </p:sp>
      <p:grpSp>
        <p:nvGrpSpPr>
          <p:cNvPr id="7" name="Group 6"/>
          <p:cNvGrpSpPr/>
          <p:nvPr/>
        </p:nvGrpSpPr>
        <p:grpSpPr>
          <a:xfrm>
            <a:off x="1398413" y="2290676"/>
            <a:ext cx="9438921" cy="4180028"/>
            <a:chOff x="1964186" y="1978725"/>
            <a:chExt cx="9438921" cy="4180028"/>
          </a:xfrm>
        </p:grpSpPr>
        <p:grpSp>
          <p:nvGrpSpPr>
            <p:cNvPr id="20" name="Group 19"/>
            <p:cNvGrpSpPr/>
            <p:nvPr/>
          </p:nvGrpSpPr>
          <p:grpSpPr>
            <a:xfrm>
              <a:off x="1964186" y="2058793"/>
              <a:ext cx="4678958" cy="4047833"/>
              <a:chOff x="3635207" y="963122"/>
              <a:chExt cx="4233740" cy="3122604"/>
            </a:xfrm>
          </p:grpSpPr>
          <p:grpSp>
            <p:nvGrpSpPr>
              <p:cNvPr id="14" name="Group 13"/>
              <p:cNvGrpSpPr/>
              <p:nvPr/>
            </p:nvGrpSpPr>
            <p:grpSpPr>
              <a:xfrm>
                <a:off x="3635207" y="963122"/>
                <a:ext cx="4233740" cy="3122604"/>
                <a:chOff x="3711388" y="1004047"/>
                <a:chExt cx="4069764" cy="2985349"/>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6862" y="1181735"/>
                  <a:ext cx="3923708" cy="2807661"/>
                </a:xfrm>
                <a:prstGeom prst="rect">
                  <a:avLst/>
                </a:prstGeom>
              </p:spPr>
            </p:pic>
            <p:sp>
              <p:nvSpPr>
                <p:cNvPr id="6" name="Rectangle 5"/>
                <p:cNvSpPr/>
                <p:nvPr/>
              </p:nvSpPr>
              <p:spPr>
                <a:xfrm>
                  <a:off x="3711388" y="1004047"/>
                  <a:ext cx="4069764" cy="372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4326545" y="1053814"/>
                <a:ext cx="2985504" cy="307777"/>
              </a:xfrm>
              <a:prstGeom prst="rect">
                <a:avLst/>
              </a:prstGeom>
              <a:noFill/>
            </p:spPr>
            <p:txBody>
              <a:bodyPr wrap="square" rtlCol="0">
                <a:spAutoFit/>
              </a:bodyPr>
              <a:lstStyle/>
              <a:p>
                <a:pPr algn="ctr"/>
                <a:r>
                  <a:rPr lang="en-US" sz="1400" dirty="0" err="1" smtClean="0">
                    <a:latin typeface="Calibri" charset="0"/>
                    <a:ea typeface="Calibri" charset="0"/>
                    <a:cs typeface="Calibri" charset="0"/>
                  </a:rPr>
                  <a:t>Labour</a:t>
                </a:r>
                <a:r>
                  <a:rPr lang="en-US" sz="1400" dirty="0" smtClean="0">
                    <a:latin typeface="Calibri" charset="0"/>
                    <a:ea typeface="Calibri" charset="0"/>
                    <a:cs typeface="Calibri" charset="0"/>
                  </a:rPr>
                  <a:t> Force Participation Rate</a:t>
                </a:r>
                <a:endParaRPr lang="en-US" sz="1400" dirty="0">
                  <a:latin typeface="Calibri" charset="0"/>
                  <a:ea typeface="Calibri" charset="0"/>
                  <a:cs typeface="Calibri" charset="0"/>
                </a:endParaRPr>
              </a:p>
            </p:txBody>
          </p:sp>
        </p:grpSp>
        <p:grpSp>
          <p:nvGrpSpPr>
            <p:cNvPr id="23" name="Group 22"/>
            <p:cNvGrpSpPr/>
            <p:nvPr/>
          </p:nvGrpSpPr>
          <p:grpSpPr>
            <a:xfrm>
              <a:off x="5966527" y="1978725"/>
              <a:ext cx="5436580" cy="4180028"/>
              <a:chOff x="7009322" y="889529"/>
              <a:chExt cx="4644713" cy="3132571"/>
            </a:xfrm>
          </p:grpSpPr>
          <p:grpSp>
            <p:nvGrpSpPr>
              <p:cNvPr id="15" name="Group 14"/>
              <p:cNvGrpSpPr/>
              <p:nvPr/>
            </p:nvGrpSpPr>
            <p:grpSpPr>
              <a:xfrm>
                <a:off x="7009322" y="889529"/>
                <a:ext cx="4644713" cy="3132571"/>
                <a:chOff x="7818440" y="963389"/>
                <a:chExt cx="4427000" cy="303579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160" y="1191520"/>
                  <a:ext cx="4321280" cy="2807662"/>
                </a:xfrm>
                <a:prstGeom prst="rect">
                  <a:avLst/>
                </a:prstGeom>
              </p:spPr>
            </p:pic>
            <p:sp>
              <p:nvSpPr>
                <p:cNvPr id="13" name="Rectangle 12"/>
                <p:cNvSpPr/>
                <p:nvPr/>
              </p:nvSpPr>
              <p:spPr>
                <a:xfrm>
                  <a:off x="7818440" y="963389"/>
                  <a:ext cx="4373560" cy="372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7738732" y="1007211"/>
                <a:ext cx="2985504"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Proportion of PMETs </a:t>
                </a:r>
                <a:endParaRPr lang="en-US" sz="1400" dirty="0">
                  <a:latin typeface="Calibri" charset="0"/>
                  <a:ea typeface="Calibri" charset="0"/>
                  <a:cs typeface="Calibri" charset="0"/>
                </a:endParaRPr>
              </a:p>
            </p:txBody>
          </p:sp>
        </p:grpSp>
      </p:grpSp>
      <p:sp>
        <p:nvSpPr>
          <p:cNvPr id="18" name="TextBox 17"/>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705341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26</a:t>
            </a:fld>
            <a:endParaRPr lang="en-SG"/>
          </a:p>
        </p:txBody>
      </p:sp>
      <p:grpSp>
        <p:nvGrpSpPr>
          <p:cNvPr id="30" name="Group 29"/>
          <p:cNvGrpSpPr>
            <a:grpSpLocks noChangeAspect="1"/>
          </p:cNvGrpSpPr>
          <p:nvPr/>
        </p:nvGrpSpPr>
        <p:grpSpPr>
          <a:xfrm>
            <a:off x="1533110" y="2291104"/>
            <a:ext cx="9304224" cy="4179600"/>
            <a:chOff x="4341869" y="3823709"/>
            <a:chExt cx="7159539" cy="2921315"/>
          </a:xfrm>
        </p:grpSpPr>
        <p:grpSp>
          <p:nvGrpSpPr>
            <p:cNvPr id="21" name="Group 20"/>
            <p:cNvGrpSpPr/>
            <p:nvPr/>
          </p:nvGrpSpPr>
          <p:grpSpPr>
            <a:xfrm>
              <a:off x="4341869" y="3823709"/>
              <a:ext cx="3321741" cy="2911125"/>
              <a:chOff x="3824797" y="3961955"/>
              <a:chExt cx="3684336" cy="3137874"/>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97" y="4081693"/>
                <a:ext cx="3684336" cy="3018136"/>
              </a:xfrm>
              <a:prstGeom prst="rect">
                <a:avLst/>
              </a:prstGeom>
            </p:spPr>
          </p:pic>
          <p:sp>
            <p:nvSpPr>
              <p:cNvPr id="18" name="TextBox 17"/>
              <p:cNvSpPr txBox="1"/>
              <p:nvPr/>
            </p:nvSpPr>
            <p:spPr>
              <a:xfrm>
                <a:off x="4103669" y="3961955"/>
                <a:ext cx="3405464" cy="307777"/>
              </a:xfrm>
              <a:prstGeom prst="rect">
                <a:avLst/>
              </a:prstGeom>
              <a:solidFill>
                <a:schemeClr val="bg1"/>
              </a:solidFill>
            </p:spPr>
            <p:txBody>
              <a:bodyPr wrap="square" rtlCol="0">
                <a:spAutoFit/>
              </a:bodyPr>
              <a:lstStyle/>
              <a:p>
                <a:pPr algn="ctr"/>
                <a:r>
                  <a:rPr lang="en-US" sz="1400" dirty="0" smtClean="0">
                    <a:latin typeface="Calibri" charset="0"/>
                    <a:ea typeface="Calibri" charset="0"/>
                    <a:cs typeface="Calibri" charset="0"/>
                  </a:rPr>
                  <a:t>Gross Enrolment in Tertiary Education</a:t>
                </a:r>
                <a:endParaRPr lang="en-US" sz="1400" dirty="0">
                  <a:latin typeface="Calibri" charset="0"/>
                  <a:ea typeface="Calibri" charset="0"/>
                  <a:cs typeface="Calibri" charset="0"/>
                </a:endParaRPr>
              </a:p>
            </p:txBody>
          </p:sp>
        </p:grpSp>
        <p:grpSp>
          <p:nvGrpSpPr>
            <p:cNvPr id="27" name="Group 26"/>
            <p:cNvGrpSpPr/>
            <p:nvPr/>
          </p:nvGrpSpPr>
          <p:grpSpPr>
            <a:xfrm>
              <a:off x="7915037" y="3826428"/>
              <a:ext cx="3586371" cy="2918596"/>
              <a:chOff x="7597537" y="4006185"/>
              <a:chExt cx="3586371" cy="2918596"/>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537" y="4142051"/>
                <a:ext cx="3586371" cy="2782730"/>
              </a:xfrm>
              <a:prstGeom prst="rect">
                <a:avLst/>
              </a:prstGeom>
            </p:spPr>
          </p:pic>
          <p:sp>
            <p:nvSpPr>
              <p:cNvPr id="19" name="TextBox 18"/>
              <p:cNvSpPr txBox="1"/>
              <p:nvPr/>
            </p:nvSpPr>
            <p:spPr>
              <a:xfrm>
                <a:off x="7681521" y="4006185"/>
                <a:ext cx="3502387" cy="307777"/>
              </a:xfrm>
              <a:prstGeom prst="rect">
                <a:avLst/>
              </a:prstGeom>
              <a:solidFill>
                <a:schemeClr val="bg1"/>
              </a:solidFill>
            </p:spPr>
            <p:txBody>
              <a:bodyPr wrap="square" rtlCol="0">
                <a:spAutoFit/>
              </a:bodyPr>
              <a:lstStyle/>
              <a:p>
                <a:pPr algn="ctr"/>
                <a:r>
                  <a:rPr lang="en-US" sz="1400" dirty="0" smtClean="0">
                    <a:latin typeface="Calibri" charset="0"/>
                    <a:ea typeface="Calibri" charset="0"/>
                    <a:cs typeface="Calibri" charset="0"/>
                  </a:rPr>
                  <a:t>Proportion with degrees</a:t>
                </a:r>
                <a:endParaRPr lang="en-US" sz="1400" dirty="0">
                  <a:latin typeface="Calibri" charset="0"/>
                  <a:ea typeface="Calibri" charset="0"/>
                  <a:cs typeface="Calibri" charset="0"/>
                </a:endParaRPr>
              </a:p>
            </p:txBody>
          </p:sp>
        </p:grpSp>
      </p:grpSp>
      <p:sp>
        <p:nvSpPr>
          <p:cNvPr id="25" name="Content Placeholder 2"/>
          <p:cNvSpPr txBox="1">
            <a:spLocks/>
          </p:cNvSpPr>
          <p:nvPr/>
        </p:nvSpPr>
        <p:spPr>
          <a:xfrm>
            <a:off x="1025010" y="778596"/>
            <a:ext cx="10521549" cy="943543"/>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dirty="0" smtClean="0">
                <a:solidFill>
                  <a:schemeClr val="bg2">
                    <a:lumMod val="25000"/>
                  </a:schemeClr>
                </a:solidFill>
                <a:latin typeface="Calibri" charset="0"/>
                <a:ea typeface="Calibri" charset="0"/>
                <a:cs typeface="Calibri" charset="0"/>
              </a:rPr>
              <a:t>An exception is enrolment in tertiary education, where females overtook males in 2007.</a:t>
            </a:r>
          </a:p>
        </p:txBody>
      </p:sp>
      <p:sp>
        <p:nvSpPr>
          <p:cNvPr id="13" name="TextBox 12"/>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3759229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27</a:t>
            </a:fld>
            <a:endParaRPr lang="en-SG"/>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5321" y="1708011"/>
            <a:ext cx="7595551" cy="4928242"/>
          </a:xfrm>
          <a:prstGeom prst="rect">
            <a:avLst/>
          </a:prstGeom>
        </p:spPr>
      </p:pic>
      <p:sp>
        <p:nvSpPr>
          <p:cNvPr id="7" name="Content Placeholder 2"/>
          <p:cNvSpPr txBox="1">
            <a:spLocks/>
          </p:cNvSpPr>
          <p:nvPr/>
        </p:nvSpPr>
        <p:spPr>
          <a:xfrm>
            <a:off x="940499" y="764468"/>
            <a:ext cx="10521549" cy="943543"/>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dirty="0" smtClean="0">
                <a:solidFill>
                  <a:schemeClr val="bg2">
                    <a:lumMod val="25000"/>
                  </a:schemeClr>
                </a:solidFill>
                <a:latin typeface="Calibri" charset="0"/>
                <a:ea typeface="Calibri" charset="0"/>
                <a:cs typeface="Calibri" charset="0"/>
              </a:rPr>
              <a:t>Gender parity in the number of degree graduates improved for some STEM courses (Medicine, Dentistry), but not others (Engineering, IT).</a:t>
            </a:r>
          </a:p>
        </p:txBody>
      </p:sp>
      <p:sp>
        <p:nvSpPr>
          <p:cNvPr id="8" name="TextBox 7"/>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3209059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507225" y="857197"/>
            <a:ext cx="5944298" cy="6198345"/>
            <a:chOff x="3178663" y="1625763"/>
            <a:chExt cx="5258111" cy="5413745"/>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8663" y="1775265"/>
              <a:ext cx="5258111" cy="5264243"/>
            </a:xfrm>
            <a:prstGeom prst="rect">
              <a:avLst/>
            </a:prstGeom>
          </p:spPr>
        </p:pic>
        <p:sp>
          <p:nvSpPr>
            <p:cNvPr id="5" name="Rectangle 4"/>
            <p:cNvSpPr/>
            <p:nvPr/>
          </p:nvSpPr>
          <p:spPr>
            <a:xfrm>
              <a:off x="3548375" y="1625763"/>
              <a:ext cx="3962400" cy="410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2E9D0EDE-F711-41C3-B41C-C5BF644392C6}" type="slidenum">
              <a:rPr lang="en-SG" smtClean="0"/>
              <a:t>28</a:t>
            </a:fld>
            <a:endParaRPr lang="en-SG"/>
          </a:p>
        </p:txBody>
      </p:sp>
      <p:sp>
        <p:nvSpPr>
          <p:cNvPr id="7" name="Content Placeholder 2"/>
          <p:cNvSpPr txBox="1">
            <a:spLocks/>
          </p:cNvSpPr>
          <p:nvPr/>
        </p:nvSpPr>
        <p:spPr>
          <a:xfrm>
            <a:off x="1013268" y="830306"/>
            <a:ext cx="10521549" cy="943543"/>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dirty="0" smtClean="0">
                <a:solidFill>
                  <a:schemeClr val="bg2">
                    <a:lumMod val="25000"/>
                  </a:schemeClr>
                </a:solidFill>
                <a:latin typeface="Calibri" charset="0"/>
                <a:ea typeface="Calibri" charset="0"/>
                <a:cs typeface="Calibri" charset="0"/>
              </a:rPr>
              <a:t>Salaries for females continued to lag behind their male counterparts in 2017.</a:t>
            </a:r>
          </a:p>
        </p:txBody>
      </p:sp>
      <p:sp>
        <p:nvSpPr>
          <p:cNvPr id="9" name="TextBox 8"/>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3064222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29</a:t>
            </a:fld>
            <a:endParaRPr lang="en-SG" dirty="0"/>
          </a:p>
        </p:txBody>
      </p:sp>
      <p:grpSp>
        <p:nvGrpSpPr>
          <p:cNvPr id="6" name="Group 5"/>
          <p:cNvGrpSpPr/>
          <p:nvPr/>
        </p:nvGrpSpPr>
        <p:grpSpPr>
          <a:xfrm>
            <a:off x="1554056" y="1302638"/>
            <a:ext cx="8034444" cy="5615471"/>
            <a:chOff x="1693756" y="1242529"/>
            <a:chExt cx="8034444" cy="561547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3756" y="1242529"/>
              <a:ext cx="8034444" cy="5615471"/>
            </a:xfrm>
            <a:prstGeom prst="rect">
              <a:avLst/>
            </a:prstGeom>
          </p:spPr>
        </p:pic>
        <p:sp>
          <p:nvSpPr>
            <p:cNvPr id="2" name="Rectangle 1"/>
            <p:cNvSpPr/>
            <p:nvPr/>
          </p:nvSpPr>
          <p:spPr>
            <a:xfrm>
              <a:off x="4495800" y="1242529"/>
              <a:ext cx="4038600" cy="294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2"/>
          <p:cNvSpPr txBox="1">
            <a:spLocks/>
          </p:cNvSpPr>
          <p:nvPr/>
        </p:nvSpPr>
        <p:spPr>
          <a:xfrm>
            <a:off x="882217" y="740185"/>
            <a:ext cx="10521549" cy="943543"/>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mr-IN" sz="1800" dirty="0" smtClean="0">
                <a:solidFill>
                  <a:schemeClr val="bg2">
                    <a:lumMod val="25000"/>
                  </a:schemeClr>
                </a:solidFill>
                <a:latin typeface="Calibri" charset="0"/>
                <a:ea typeface="Calibri" charset="0"/>
                <a:cs typeface="Calibri" charset="0"/>
              </a:rPr>
              <a:t>…</a:t>
            </a:r>
            <a:r>
              <a:rPr lang="en-US" sz="1800" dirty="0" smtClean="0">
                <a:solidFill>
                  <a:schemeClr val="bg2">
                    <a:lumMod val="25000"/>
                  </a:schemeClr>
                </a:solidFill>
                <a:latin typeface="Calibri" charset="0"/>
                <a:ea typeface="Calibri" charset="0"/>
                <a:cs typeface="Calibri" charset="0"/>
              </a:rPr>
              <a:t>with the disparity being particularly pronounced for managerial, technical and professional occupations.</a:t>
            </a:r>
          </a:p>
        </p:txBody>
      </p:sp>
      <p:grpSp>
        <p:nvGrpSpPr>
          <p:cNvPr id="13" name="Group 12"/>
          <p:cNvGrpSpPr/>
          <p:nvPr/>
        </p:nvGrpSpPr>
        <p:grpSpPr>
          <a:xfrm>
            <a:off x="1290818" y="1925781"/>
            <a:ext cx="1535509" cy="3623279"/>
            <a:chOff x="1290818" y="1925781"/>
            <a:chExt cx="1535509" cy="3623279"/>
          </a:xfrm>
        </p:grpSpPr>
        <p:sp>
          <p:nvSpPr>
            <p:cNvPr id="8" name="Right Arrow 7"/>
            <p:cNvSpPr/>
            <p:nvPr/>
          </p:nvSpPr>
          <p:spPr>
            <a:xfrm>
              <a:off x="2299854" y="1925781"/>
              <a:ext cx="526473" cy="13854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133599" y="2536099"/>
              <a:ext cx="526473" cy="13854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1290818" y="4830945"/>
              <a:ext cx="526473" cy="13854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1290818" y="5410514"/>
              <a:ext cx="526473" cy="13854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115922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OBJECTIVEs</a:t>
            </a:r>
          </a:p>
        </p:txBody>
      </p:sp>
      <p:sp>
        <p:nvSpPr>
          <p:cNvPr id="3" name="Content Placeholder 2"/>
          <p:cNvSpPr>
            <a:spLocks noGrp="1"/>
          </p:cNvSpPr>
          <p:nvPr>
            <p:ph idx="1"/>
          </p:nvPr>
        </p:nvSpPr>
        <p:spPr/>
        <p:txBody>
          <a:bodyPr/>
          <a:lstStyle/>
          <a:p>
            <a:pPr marL="355600" indent="-355600">
              <a:buFont typeface="Wingdings" panose="05000000000000000000" pitchFamily="2" charset="2"/>
              <a:buChar char="§"/>
              <a:tabLst>
                <a:tab pos="349250" algn="l"/>
              </a:tabLst>
            </a:pPr>
            <a:r>
              <a:rPr lang="en-SG" dirty="0" smtClean="0">
                <a:ea typeface="Arial" charset="0"/>
              </a:rPr>
              <a:t>Study </a:t>
            </a:r>
            <a:r>
              <a:rPr lang="en-SG" dirty="0">
                <a:ea typeface="Arial" charset="0"/>
              </a:rPr>
              <a:t>gender differences in </a:t>
            </a:r>
            <a:r>
              <a:rPr lang="en-SG" dirty="0" smtClean="0">
                <a:ea typeface="Arial" charset="0"/>
              </a:rPr>
              <a:t>Singapore</a:t>
            </a:r>
          </a:p>
          <a:p>
            <a:pPr marL="528638" lvl="1" indent="-165100">
              <a:buFont typeface="Wingdings" panose="05000000000000000000" pitchFamily="2" charset="2"/>
              <a:buChar char="§"/>
              <a:tabLst>
                <a:tab pos="349250" algn="l"/>
              </a:tabLst>
            </a:pPr>
            <a:r>
              <a:rPr lang="en-SG" dirty="0" smtClean="0">
                <a:ea typeface="Arial" charset="0"/>
              </a:rPr>
              <a:t>Trends in indicators such as labour force participation, tertiary education attainment </a:t>
            </a:r>
          </a:p>
          <a:p>
            <a:pPr marL="528638" lvl="1" indent="-165100">
              <a:buFont typeface="Wingdings" panose="05000000000000000000" pitchFamily="2" charset="2"/>
              <a:buChar char="§"/>
              <a:tabLst>
                <a:tab pos="349250" algn="l"/>
              </a:tabLst>
            </a:pPr>
            <a:r>
              <a:rPr lang="en-SG" dirty="0" smtClean="0">
                <a:ea typeface="Arial" charset="0"/>
              </a:rPr>
              <a:t>Ratio of female to male first degree graduates by type of course</a:t>
            </a:r>
          </a:p>
          <a:p>
            <a:pPr marL="528638" lvl="1" indent="-165100">
              <a:buFont typeface="Wingdings" panose="05000000000000000000" pitchFamily="2" charset="2"/>
              <a:buChar char="§"/>
              <a:tabLst>
                <a:tab pos="349250" algn="l"/>
              </a:tabLst>
            </a:pPr>
            <a:r>
              <a:rPr lang="en-SG" dirty="0" smtClean="0">
                <a:ea typeface="Arial" charset="0"/>
              </a:rPr>
              <a:t>Salaries for different occupations</a:t>
            </a:r>
          </a:p>
          <a:p>
            <a:pPr marL="363538" lvl="1" indent="0">
              <a:buNone/>
              <a:tabLst>
                <a:tab pos="349250" algn="l"/>
              </a:tabLst>
            </a:pPr>
            <a:endParaRPr lang="en-SG" dirty="0" smtClean="0">
              <a:ea typeface="Arial" charset="0"/>
            </a:endParaRPr>
          </a:p>
          <a:p>
            <a:pPr marL="355600" indent="-355600">
              <a:buFont typeface="Wingdings" panose="05000000000000000000" pitchFamily="2" charset="2"/>
              <a:buChar char="§"/>
              <a:tabLst>
                <a:tab pos="349250" algn="l"/>
              </a:tabLst>
            </a:pPr>
            <a:r>
              <a:rPr lang="en-SG" dirty="0" err="1" smtClean="0">
                <a:ea typeface="Arial" charset="0"/>
              </a:rPr>
              <a:t>Analyze</a:t>
            </a:r>
            <a:r>
              <a:rPr lang="en-SG" dirty="0" smtClean="0">
                <a:ea typeface="Arial" charset="0"/>
              </a:rPr>
              <a:t> </a:t>
            </a:r>
            <a:r>
              <a:rPr lang="en-SG" dirty="0">
                <a:ea typeface="Arial" charset="0"/>
              </a:rPr>
              <a:t>gender indicators from world </a:t>
            </a:r>
            <a:r>
              <a:rPr lang="en-SG" dirty="0" smtClean="0">
                <a:ea typeface="Arial" charset="0"/>
              </a:rPr>
              <a:t>data</a:t>
            </a:r>
            <a:endParaRPr lang="en-SG" dirty="0">
              <a:ea typeface="Arial" charset="0"/>
            </a:endParaRPr>
          </a:p>
          <a:p>
            <a:pPr marL="528638" lvl="1" indent="-165100">
              <a:buFont typeface="Wingdings" panose="05000000000000000000" pitchFamily="2" charset="2"/>
              <a:buChar char="§"/>
              <a:tabLst>
                <a:tab pos="349250" algn="l"/>
              </a:tabLst>
            </a:pPr>
            <a:r>
              <a:rPr lang="en-SG" dirty="0" smtClean="0">
                <a:ea typeface="Arial" charset="0"/>
              </a:rPr>
              <a:t>Benchmark </a:t>
            </a:r>
            <a:r>
              <a:rPr lang="en-SG" dirty="0">
                <a:ea typeface="Arial" charset="0"/>
              </a:rPr>
              <a:t>Singapore’s performance against </a:t>
            </a:r>
            <a:r>
              <a:rPr lang="en-SG" dirty="0" smtClean="0">
                <a:ea typeface="Arial" charset="0"/>
              </a:rPr>
              <a:t>countries </a:t>
            </a:r>
            <a:r>
              <a:rPr lang="en-SG" dirty="0">
                <a:ea typeface="Arial" charset="0"/>
              </a:rPr>
              <a:t>with similar </a:t>
            </a:r>
            <a:r>
              <a:rPr lang="en-SG" dirty="0" smtClean="0">
                <a:ea typeface="Arial" charset="0"/>
              </a:rPr>
              <a:t>economic, ideological </a:t>
            </a:r>
            <a:r>
              <a:rPr lang="en-SG" dirty="0">
                <a:ea typeface="Arial" charset="0"/>
              </a:rPr>
              <a:t>or cultural </a:t>
            </a:r>
            <a:r>
              <a:rPr lang="en-SG" dirty="0" smtClean="0">
                <a:ea typeface="Arial" charset="0"/>
              </a:rPr>
              <a:t>profile</a:t>
            </a:r>
          </a:p>
          <a:p>
            <a:pPr marL="528638" lvl="1" indent="-165100">
              <a:buFont typeface="Wingdings" panose="05000000000000000000" pitchFamily="2" charset="2"/>
              <a:buChar char="§"/>
              <a:tabLst>
                <a:tab pos="349250" algn="l"/>
              </a:tabLst>
            </a:pPr>
            <a:r>
              <a:rPr lang="en-SG" dirty="0" smtClean="0">
                <a:ea typeface="Arial" charset="0"/>
              </a:rPr>
              <a:t>Trends in indicators such as gender parity in labour force participation </a:t>
            </a:r>
          </a:p>
          <a:p>
            <a:pPr marL="528638" lvl="1" indent="-165100">
              <a:buFont typeface="Wingdings" panose="05000000000000000000" pitchFamily="2" charset="2"/>
              <a:buChar char="§"/>
              <a:tabLst>
                <a:tab pos="349250" algn="l"/>
              </a:tabLst>
            </a:pPr>
            <a:r>
              <a:rPr lang="en-SG" dirty="0" smtClean="0">
                <a:ea typeface="Arial" charset="0"/>
              </a:rPr>
              <a:t>Investigate </a:t>
            </a:r>
            <a:r>
              <a:rPr lang="en-SG" dirty="0">
                <a:ea typeface="Arial" charset="0"/>
              </a:rPr>
              <a:t>if correlations exist </a:t>
            </a:r>
            <a:r>
              <a:rPr lang="en-SG" dirty="0" smtClean="0">
                <a:ea typeface="Arial" charset="0"/>
              </a:rPr>
              <a:t>between indicators</a:t>
            </a:r>
            <a:endParaRPr lang="en-SG" dirty="0">
              <a:ea typeface="Arial" charset="0"/>
            </a:endParaRPr>
          </a:p>
          <a:p>
            <a:pPr marL="363538" lvl="1" indent="0">
              <a:buNone/>
              <a:tabLst>
                <a:tab pos="349250" algn="l"/>
              </a:tabLst>
            </a:pPr>
            <a:endParaRPr lang="en-SG" dirty="0">
              <a:ea typeface="Arial" charset="0"/>
            </a:endParaRPr>
          </a:p>
          <a:p>
            <a:endParaRPr lang="en-SG" dirty="0"/>
          </a:p>
          <a:p>
            <a:pPr>
              <a:buFont typeface="Wingdings" panose="05000000000000000000" pitchFamily="2" charset="2"/>
              <a:buChar char="§"/>
            </a:pPr>
            <a:endParaRPr lang="en-SG" dirty="0"/>
          </a:p>
        </p:txBody>
      </p:sp>
      <p:sp>
        <p:nvSpPr>
          <p:cNvPr id="4" name="Slide Number Placeholder 3"/>
          <p:cNvSpPr>
            <a:spLocks noGrp="1"/>
          </p:cNvSpPr>
          <p:nvPr>
            <p:ph type="sldNum" sz="quarter" idx="12"/>
          </p:nvPr>
        </p:nvSpPr>
        <p:spPr/>
        <p:txBody>
          <a:bodyPr/>
          <a:lstStyle/>
          <a:p>
            <a:fld id="{2E9D0EDE-F711-41C3-B41C-C5BF644392C6}" type="slidenum">
              <a:rPr lang="en-SG" smtClean="0"/>
              <a:t>3</a:t>
            </a:fld>
            <a:endParaRPr lang="en-SG" dirty="0"/>
          </a:p>
        </p:txBody>
      </p:sp>
    </p:spTree>
    <p:extLst>
      <p:ext uri="{BB962C8B-B14F-4D97-AF65-F5344CB8AC3E}">
        <p14:creationId xmlns:p14="http://schemas.microsoft.com/office/powerpoint/2010/main" val="1233600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402803" y="1640529"/>
            <a:ext cx="8694030" cy="4889360"/>
            <a:chOff x="1402803" y="1640529"/>
            <a:chExt cx="8694030" cy="4889360"/>
          </a:xfrm>
        </p:grpSpPr>
        <p:grpSp>
          <p:nvGrpSpPr>
            <p:cNvPr id="31" name="Group 30"/>
            <p:cNvGrpSpPr/>
            <p:nvPr/>
          </p:nvGrpSpPr>
          <p:grpSpPr>
            <a:xfrm>
              <a:off x="1402803" y="1640529"/>
              <a:ext cx="8694030" cy="4889360"/>
              <a:chOff x="1402803" y="1640529"/>
              <a:chExt cx="8694030" cy="4889360"/>
            </a:xfrm>
          </p:grpSpPr>
          <p:grpSp>
            <p:nvGrpSpPr>
              <p:cNvPr id="24" name="Group 23"/>
              <p:cNvGrpSpPr/>
              <p:nvPr/>
            </p:nvGrpSpPr>
            <p:grpSpPr>
              <a:xfrm>
                <a:off x="1402803" y="1640529"/>
                <a:ext cx="8492836" cy="4628049"/>
                <a:chOff x="1385455" y="1823829"/>
                <a:chExt cx="8492836" cy="4628049"/>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754" y="1823829"/>
                  <a:ext cx="7547537" cy="4628049"/>
                </a:xfrm>
                <a:prstGeom prst="rect">
                  <a:avLst/>
                </a:prstGeom>
              </p:spPr>
            </p:pic>
            <p:sp>
              <p:nvSpPr>
                <p:cNvPr id="4" name="TextBox 3"/>
                <p:cNvSpPr txBox="1"/>
                <p:nvPr/>
              </p:nvSpPr>
              <p:spPr>
                <a:xfrm>
                  <a:off x="1385455" y="1836764"/>
                  <a:ext cx="8142815" cy="379519"/>
                </a:xfrm>
                <a:prstGeom prst="rect">
                  <a:avLst/>
                </a:prstGeom>
                <a:solidFill>
                  <a:schemeClr val="bg1"/>
                </a:solidFill>
              </p:spPr>
              <p:txBody>
                <a:bodyPr wrap="square" rtlCol="0">
                  <a:spAutoFit/>
                </a:bodyPr>
                <a:lstStyle/>
                <a:p>
                  <a:pPr algn="ctr"/>
                  <a:r>
                    <a:rPr lang="en-US" b="1" u="sng" dirty="0" smtClean="0"/>
                    <a:t>Female representation in politics</a:t>
                  </a:r>
                  <a:endParaRPr lang="en-US" b="1" u="sng" dirty="0"/>
                </a:p>
              </p:txBody>
            </p:sp>
          </p:grpSp>
          <p:sp>
            <p:nvSpPr>
              <p:cNvPr id="14" name="TextBox 13"/>
              <p:cNvSpPr txBox="1"/>
              <p:nvPr/>
            </p:nvSpPr>
            <p:spPr>
              <a:xfrm>
                <a:off x="2767778" y="6283668"/>
                <a:ext cx="7329055" cy="246221"/>
              </a:xfrm>
              <a:prstGeom prst="rect">
                <a:avLst/>
              </a:prstGeom>
              <a:noFill/>
            </p:spPr>
            <p:txBody>
              <a:bodyPr wrap="square" rtlCol="0">
                <a:spAutoFit/>
              </a:bodyPr>
              <a:lstStyle/>
              <a:p>
                <a:r>
                  <a:rPr lang="en-US" sz="1000" i="1" dirty="0" smtClean="0">
                    <a:solidFill>
                      <a:schemeClr val="tx2">
                        <a:lumMod val="75000"/>
                      </a:schemeClr>
                    </a:solidFill>
                    <a:latin typeface="Calibri" charset="0"/>
                    <a:ea typeface="Calibri" charset="0"/>
                    <a:cs typeface="Calibri" charset="0"/>
                  </a:rPr>
                  <a:t>Note: Data points for regions that are culturally or economically dissimilar from Singapore have been excluded for clarity</a:t>
                </a:r>
                <a:endParaRPr lang="en-US" sz="1000" i="1" dirty="0">
                  <a:solidFill>
                    <a:schemeClr val="tx2">
                      <a:lumMod val="75000"/>
                    </a:schemeClr>
                  </a:solidFill>
                  <a:latin typeface="Calibri" charset="0"/>
                  <a:ea typeface="Calibri" charset="0"/>
                  <a:cs typeface="Calibri" charset="0"/>
                </a:endParaRPr>
              </a:p>
            </p:txBody>
          </p:sp>
        </p:grpSp>
        <p:sp>
          <p:nvSpPr>
            <p:cNvPr id="20" name="TextBox 19"/>
            <p:cNvSpPr txBox="1"/>
            <p:nvPr/>
          </p:nvSpPr>
          <p:spPr>
            <a:xfrm>
              <a:off x="3403881" y="3861317"/>
              <a:ext cx="945299" cy="276999"/>
            </a:xfrm>
            <a:prstGeom prst="rect">
              <a:avLst/>
            </a:prstGeom>
            <a:noFill/>
          </p:spPr>
          <p:txBody>
            <a:bodyPr wrap="square" rtlCol="0">
              <a:spAutoFit/>
            </a:bodyPr>
            <a:lstStyle/>
            <a:p>
              <a:r>
                <a:rPr lang="en-US" sz="1200" b="1" dirty="0" smtClean="0">
                  <a:latin typeface="Calibri" charset="0"/>
                  <a:ea typeface="Calibri" charset="0"/>
                  <a:cs typeface="Calibri" charset="0"/>
                </a:rPr>
                <a:t>SG</a:t>
              </a:r>
              <a:endParaRPr lang="en-US" sz="1200" b="1" dirty="0">
                <a:latin typeface="Calibri" charset="0"/>
                <a:ea typeface="Calibri" charset="0"/>
                <a:cs typeface="Calibri" charset="0"/>
              </a:endParaRPr>
            </a:p>
          </p:txBody>
        </p:sp>
      </p:grpSp>
      <p:grpSp>
        <p:nvGrpSpPr>
          <p:cNvPr id="29" name="Group 28"/>
          <p:cNvGrpSpPr/>
          <p:nvPr/>
        </p:nvGrpSpPr>
        <p:grpSpPr>
          <a:xfrm>
            <a:off x="2796061" y="2045918"/>
            <a:ext cx="8155357" cy="3821521"/>
            <a:chOff x="2796061" y="2045918"/>
            <a:chExt cx="8155357" cy="3821521"/>
          </a:xfrm>
        </p:grpSpPr>
        <p:sp>
          <p:nvSpPr>
            <p:cNvPr id="21" name="Rectangle 20"/>
            <p:cNvSpPr/>
            <p:nvPr/>
          </p:nvSpPr>
          <p:spPr>
            <a:xfrm>
              <a:off x="2796061" y="2045918"/>
              <a:ext cx="4991087" cy="1953898"/>
            </a:xfrm>
            <a:prstGeom prst="rect">
              <a:avLst/>
            </a:prstGeom>
            <a:solidFill>
              <a:schemeClr val="accent2">
                <a:lumMod val="40000"/>
                <a:lumOff val="6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909841" y="2104117"/>
              <a:ext cx="3041577" cy="1077218"/>
            </a:xfrm>
            <a:prstGeom prst="rect">
              <a:avLst/>
            </a:prstGeom>
            <a:solidFill>
              <a:schemeClr val="accent2">
                <a:lumMod val="20000"/>
                <a:lumOff val="80000"/>
              </a:schemeClr>
            </a:solidFill>
          </p:spPr>
          <p:txBody>
            <a:bodyPr wrap="square" rtlCol="0">
              <a:spAutoFit/>
            </a:bodyPr>
            <a:lstStyle/>
            <a:p>
              <a:r>
                <a:rPr lang="en-US" sz="1600" dirty="0" smtClean="0">
                  <a:solidFill>
                    <a:schemeClr val="tx2">
                      <a:lumMod val="75000"/>
                    </a:schemeClr>
                  </a:solidFill>
                  <a:latin typeface="Calibri" charset="0"/>
                  <a:ea typeface="Calibri" charset="0"/>
                  <a:cs typeface="Calibri" charset="0"/>
                </a:rPr>
                <a:t>Compared to SG, many countries fare better with female representation in parliamentary and/or ministerial positions.</a:t>
              </a:r>
            </a:p>
          </p:txBody>
        </p:sp>
        <p:sp>
          <p:nvSpPr>
            <p:cNvPr id="28" name="Rectangle 27"/>
            <p:cNvSpPr/>
            <p:nvPr/>
          </p:nvSpPr>
          <p:spPr>
            <a:xfrm>
              <a:off x="3432165" y="3991133"/>
              <a:ext cx="4354984" cy="1876306"/>
            </a:xfrm>
            <a:prstGeom prst="rect">
              <a:avLst/>
            </a:prstGeom>
            <a:solidFill>
              <a:schemeClr val="accent2">
                <a:lumMod val="40000"/>
                <a:lumOff val="6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2E9D0EDE-F711-41C3-B41C-C5BF644392C6}" type="slidenum">
              <a:rPr lang="en-SG" smtClean="0"/>
              <a:t>30</a:t>
            </a:fld>
            <a:endParaRPr lang="en-SG"/>
          </a:p>
        </p:txBody>
      </p:sp>
      <p:sp>
        <p:nvSpPr>
          <p:cNvPr id="6" name="Content Placeholder 2"/>
          <p:cNvSpPr txBox="1">
            <a:spLocks/>
          </p:cNvSpPr>
          <p:nvPr/>
        </p:nvSpPr>
        <p:spPr>
          <a:xfrm>
            <a:off x="970338" y="809674"/>
            <a:ext cx="10521549" cy="582479"/>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Font typeface="Tw Cen MT" panose="020B0602020104020603" pitchFamily="34" charset="0"/>
              <a:buNone/>
              <a:defRPr/>
            </a:pPr>
            <a:r>
              <a:rPr lang="en-US" sz="1800" dirty="0" smtClean="0">
                <a:solidFill>
                  <a:schemeClr val="bg2">
                    <a:lumMod val="25000"/>
                  </a:schemeClr>
                </a:solidFill>
                <a:latin typeface="Calibri" charset="0"/>
                <a:ea typeface="Calibri" charset="0"/>
                <a:cs typeface="Calibri" charset="0"/>
              </a:rPr>
              <a:t>Compared with countries of similar profile, Singapore lags behind many in</a:t>
            </a:r>
            <a:r>
              <a:rPr lang="mr-IN" sz="1800" dirty="0" smtClean="0">
                <a:solidFill>
                  <a:schemeClr val="bg2">
                    <a:lumMod val="25000"/>
                  </a:schemeClr>
                </a:solidFill>
                <a:latin typeface="Calibri" charset="0"/>
                <a:ea typeface="Calibri" charset="0"/>
                <a:cs typeface="Calibri" charset="0"/>
              </a:rPr>
              <a:t>…</a:t>
            </a:r>
            <a:r>
              <a:rPr lang="en-US" sz="1800" dirty="0" smtClean="0">
                <a:solidFill>
                  <a:schemeClr val="bg2">
                    <a:lumMod val="25000"/>
                  </a:schemeClr>
                </a:solidFill>
                <a:latin typeface="Calibri" charset="0"/>
                <a:ea typeface="Calibri" charset="0"/>
                <a:cs typeface="Calibri" charset="0"/>
              </a:rPr>
              <a:t>..</a:t>
            </a:r>
          </a:p>
        </p:txBody>
      </p:sp>
      <p:sp>
        <p:nvSpPr>
          <p:cNvPr id="26" name="TextBox 25"/>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6118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31</a:t>
            </a:fld>
            <a:endParaRPr lang="en-SG"/>
          </a:p>
        </p:txBody>
      </p:sp>
      <p:grpSp>
        <p:nvGrpSpPr>
          <p:cNvPr id="16" name="Group 15"/>
          <p:cNvGrpSpPr/>
          <p:nvPr/>
        </p:nvGrpSpPr>
        <p:grpSpPr>
          <a:xfrm>
            <a:off x="2020157" y="1499106"/>
            <a:ext cx="7716404" cy="4728299"/>
            <a:chOff x="2020157" y="1499106"/>
            <a:chExt cx="7716404" cy="4728299"/>
          </a:xfrm>
        </p:grpSpPr>
        <p:grpSp>
          <p:nvGrpSpPr>
            <p:cNvPr id="15" name="Group 14"/>
            <p:cNvGrpSpPr/>
            <p:nvPr/>
          </p:nvGrpSpPr>
          <p:grpSpPr>
            <a:xfrm>
              <a:off x="2329200" y="1597805"/>
              <a:ext cx="7407361" cy="4629600"/>
              <a:chOff x="2329200" y="1597805"/>
              <a:chExt cx="7407361" cy="462960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200" y="1597805"/>
                <a:ext cx="7407361" cy="4629600"/>
              </a:xfrm>
              <a:prstGeom prst="rect">
                <a:avLst/>
              </a:prstGeom>
            </p:spPr>
          </p:pic>
          <p:sp>
            <p:nvSpPr>
              <p:cNvPr id="9" name="TextBox 8"/>
              <p:cNvSpPr txBox="1"/>
              <p:nvPr/>
            </p:nvSpPr>
            <p:spPr>
              <a:xfrm>
                <a:off x="4588481" y="3130931"/>
                <a:ext cx="945299" cy="276999"/>
              </a:xfrm>
              <a:prstGeom prst="rect">
                <a:avLst/>
              </a:prstGeom>
              <a:noFill/>
            </p:spPr>
            <p:txBody>
              <a:bodyPr wrap="square" rtlCol="0">
                <a:spAutoFit/>
              </a:bodyPr>
              <a:lstStyle/>
              <a:p>
                <a:r>
                  <a:rPr lang="en-US" sz="1200" b="1" dirty="0" smtClean="0">
                    <a:latin typeface="Calibri" charset="0"/>
                    <a:ea typeface="Calibri" charset="0"/>
                    <a:cs typeface="Calibri" charset="0"/>
                  </a:rPr>
                  <a:t>SG</a:t>
                </a:r>
                <a:endParaRPr lang="en-US" sz="1200" b="1" dirty="0">
                  <a:latin typeface="Calibri" charset="0"/>
                  <a:ea typeface="Calibri" charset="0"/>
                  <a:cs typeface="Calibri" charset="0"/>
                </a:endParaRPr>
              </a:p>
            </p:txBody>
          </p:sp>
        </p:grpSp>
        <p:sp>
          <p:nvSpPr>
            <p:cNvPr id="7" name="TextBox 6"/>
            <p:cNvSpPr txBox="1"/>
            <p:nvPr/>
          </p:nvSpPr>
          <p:spPr>
            <a:xfrm>
              <a:off x="2020157" y="1499106"/>
              <a:ext cx="7027247" cy="369332"/>
            </a:xfrm>
            <a:prstGeom prst="rect">
              <a:avLst/>
            </a:prstGeom>
            <a:solidFill>
              <a:schemeClr val="bg1"/>
            </a:solidFill>
          </p:spPr>
          <p:txBody>
            <a:bodyPr wrap="square" rtlCol="0">
              <a:spAutoFit/>
            </a:bodyPr>
            <a:lstStyle/>
            <a:p>
              <a:pPr algn="ctr"/>
              <a:r>
                <a:rPr lang="en-US" b="1" u="sng" dirty="0" err="1" smtClean="0"/>
                <a:t>Labour</a:t>
              </a:r>
              <a:r>
                <a:rPr lang="en-US" b="1" u="sng" dirty="0" smtClean="0"/>
                <a:t> force participation GPI</a:t>
              </a:r>
              <a:endParaRPr lang="en-US" b="1" u="sng" dirty="0"/>
            </a:p>
          </p:txBody>
        </p:sp>
      </p:grpSp>
      <p:sp>
        <p:nvSpPr>
          <p:cNvPr id="10" name="TextBox 9"/>
          <p:cNvSpPr txBox="1"/>
          <p:nvPr/>
        </p:nvSpPr>
        <p:spPr>
          <a:xfrm>
            <a:off x="2566584" y="6224483"/>
            <a:ext cx="7329055" cy="246221"/>
          </a:xfrm>
          <a:prstGeom prst="rect">
            <a:avLst/>
          </a:prstGeom>
          <a:noFill/>
        </p:spPr>
        <p:txBody>
          <a:bodyPr wrap="square" rtlCol="0">
            <a:spAutoFit/>
          </a:bodyPr>
          <a:lstStyle/>
          <a:p>
            <a:r>
              <a:rPr lang="en-US" sz="1000" i="1" dirty="0" smtClean="0">
                <a:solidFill>
                  <a:schemeClr val="tx2">
                    <a:lumMod val="75000"/>
                  </a:schemeClr>
                </a:solidFill>
                <a:latin typeface="Calibri" charset="0"/>
                <a:ea typeface="Calibri" charset="0"/>
                <a:cs typeface="Calibri" charset="0"/>
              </a:rPr>
              <a:t>Note: Data points for regions that are culturally or economically dissimilar from Singapore have been excluded for clarity</a:t>
            </a:r>
            <a:endParaRPr lang="en-US" sz="1000" i="1" dirty="0">
              <a:solidFill>
                <a:schemeClr val="tx2">
                  <a:lumMod val="75000"/>
                </a:schemeClr>
              </a:solidFill>
              <a:latin typeface="Calibri" charset="0"/>
              <a:ea typeface="Calibri" charset="0"/>
              <a:cs typeface="Calibri" charset="0"/>
            </a:endParaRPr>
          </a:p>
        </p:txBody>
      </p:sp>
      <p:grpSp>
        <p:nvGrpSpPr>
          <p:cNvPr id="13" name="Group 12"/>
          <p:cNvGrpSpPr/>
          <p:nvPr/>
        </p:nvGrpSpPr>
        <p:grpSpPr>
          <a:xfrm>
            <a:off x="2819217" y="1906425"/>
            <a:ext cx="8018116" cy="1363006"/>
            <a:chOff x="2693561" y="1403132"/>
            <a:chExt cx="8018116" cy="1363006"/>
          </a:xfrm>
        </p:grpSpPr>
        <p:sp>
          <p:nvSpPr>
            <p:cNvPr id="11" name="TextBox 10"/>
            <p:cNvSpPr txBox="1"/>
            <p:nvPr/>
          </p:nvSpPr>
          <p:spPr>
            <a:xfrm>
              <a:off x="7667406" y="1403132"/>
              <a:ext cx="3044271" cy="830997"/>
            </a:xfrm>
            <a:prstGeom prst="rect">
              <a:avLst/>
            </a:prstGeom>
            <a:solidFill>
              <a:schemeClr val="accent2">
                <a:lumMod val="20000"/>
                <a:lumOff val="80000"/>
              </a:schemeClr>
            </a:solidFill>
          </p:spPr>
          <p:txBody>
            <a:bodyPr wrap="square" rtlCol="0">
              <a:spAutoFit/>
            </a:bodyPr>
            <a:lstStyle/>
            <a:p>
              <a:r>
                <a:rPr lang="en-US" sz="1600" dirty="0" smtClean="0">
                  <a:solidFill>
                    <a:schemeClr val="tx2">
                      <a:lumMod val="75000"/>
                    </a:schemeClr>
                  </a:solidFill>
                  <a:latin typeface="Calibri" charset="0"/>
                  <a:ea typeface="Calibri" charset="0"/>
                  <a:cs typeface="Calibri" charset="0"/>
                </a:rPr>
                <a:t>Countries with higher GPI include Vietnam, Laos, Cambodia, Australia and Korea</a:t>
              </a:r>
              <a:endParaRPr lang="en-US" sz="1600" dirty="0">
                <a:solidFill>
                  <a:schemeClr val="tx2">
                    <a:lumMod val="75000"/>
                  </a:schemeClr>
                </a:solidFill>
                <a:latin typeface="Calibri" charset="0"/>
                <a:ea typeface="Calibri" charset="0"/>
                <a:cs typeface="Calibri" charset="0"/>
              </a:endParaRPr>
            </a:p>
          </p:txBody>
        </p:sp>
        <p:sp>
          <p:nvSpPr>
            <p:cNvPr id="12" name="Rectangle 11"/>
            <p:cNvSpPr/>
            <p:nvPr/>
          </p:nvSpPr>
          <p:spPr>
            <a:xfrm>
              <a:off x="2693561" y="1403132"/>
              <a:ext cx="4882845" cy="1363006"/>
            </a:xfrm>
            <a:prstGeom prst="rect">
              <a:avLst/>
            </a:prstGeom>
            <a:solidFill>
              <a:schemeClr val="accent2">
                <a:lumMod val="40000"/>
                <a:lumOff val="6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193206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32</a:t>
            </a:fld>
            <a:endParaRPr lang="en-SG"/>
          </a:p>
        </p:txBody>
      </p:sp>
      <p:sp>
        <p:nvSpPr>
          <p:cNvPr id="5" name="Rectangle 4"/>
          <p:cNvSpPr/>
          <p:nvPr/>
        </p:nvSpPr>
        <p:spPr>
          <a:xfrm>
            <a:off x="2649071" y="1809991"/>
            <a:ext cx="2245658" cy="247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a:xfrm>
            <a:off x="2411687" y="1582596"/>
            <a:ext cx="7380892" cy="4629600"/>
            <a:chOff x="2409331" y="1462481"/>
            <a:chExt cx="8609496" cy="54611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331" y="1542647"/>
              <a:ext cx="8609496" cy="5380935"/>
            </a:xfrm>
            <a:prstGeom prst="rect">
              <a:avLst/>
            </a:prstGeom>
          </p:spPr>
        </p:pic>
        <p:sp>
          <p:nvSpPr>
            <p:cNvPr id="7" name="TextBox 6"/>
            <p:cNvSpPr txBox="1"/>
            <p:nvPr/>
          </p:nvSpPr>
          <p:spPr>
            <a:xfrm>
              <a:off x="2514710" y="1462481"/>
              <a:ext cx="6898438" cy="435666"/>
            </a:xfrm>
            <a:prstGeom prst="rect">
              <a:avLst/>
            </a:prstGeom>
            <a:solidFill>
              <a:schemeClr val="bg1"/>
            </a:solidFill>
          </p:spPr>
          <p:txBody>
            <a:bodyPr wrap="square" rtlCol="0">
              <a:spAutoFit/>
            </a:bodyPr>
            <a:lstStyle/>
            <a:p>
              <a:pPr algn="ctr"/>
              <a:r>
                <a:rPr lang="en-US" b="1" u="sng" dirty="0" smtClean="0"/>
                <a:t>Female representation in tertiary academia</a:t>
              </a:r>
              <a:endParaRPr lang="en-US" b="1" u="sng" dirty="0"/>
            </a:p>
          </p:txBody>
        </p:sp>
        <p:sp>
          <p:nvSpPr>
            <p:cNvPr id="8" name="TextBox 7"/>
            <p:cNvSpPr txBox="1"/>
            <p:nvPr/>
          </p:nvSpPr>
          <p:spPr>
            <a:xfrm>
              <a:off x="5602430" y="4585642"/>
              <a:ext cx="945299" cy="276999"/>
            </a:xfrm>
            <a:prstGeom prst="rect">
              <a:avLst/>
            </a:prstGeom>
            <a:noFill/>
          </p:spPr>
          <p:txBody>
            <a:bodyPr wrap="square" rtlCol="0">
              <a:spAutoFit/>
            </a:bodyPr>
            <a:lstStyle/>
            <a:p>
              <a:r>
                <a:rPr lang="en-US" sz="1200" b="1" dirty="0" smtClean="0">
                  <a:latin typeface="Calibri" charset="0"/>
                  <a:ea typeface="Calibri" charset="0"/>
                  <a:cs typeface="Calibri" charset="0"/>
                </a:rPr>
                <a:t>SG</a:t>
              </a:r>
              <a:endParaRPr lang="en-US" sz="1200" b="1" dirty="0">
                <a:latin typeface="Calibri" charset="0"/>
                <a:ea typeface="Calibri" charset="0"/>
                <a:cs typeface="Calibri" charset="0"/>
              </a:endParaRPr>
            </a:p>
          </p:txBody>
        </p:sp>
      </p:grpSp>
      <p:grpSp>
        <p:nvGrpSpPr>
          <p:cNvPr id="11" name="Group 10"/>
          <p:cNvGrpSpPr/>
          <p:nvPr/>
        </p:nvGrpSpPr>
        <p:grpSpPr>
          <a:xfrm>
            <a:off x="2784179" y="1926839"/>
            <a:ext cx="7262451" cy="2303389"/>
            <a:chOff x="3214915" y="2099350"/>
            <a:chExt cx="7262451" cy="2303389"/>
          </a:xfrm>
        </p:grpSpPr>
        <p:sp>
          <p:nvSpPr>
            <p:cNvPr id="9" name="TextBox 8"/>
            <p:cNvSpPr txBox="1"/>
            <p:nvPr/>
          </p:nvSpPr>
          <p:spPr>
            <a:xfrm>
              <a:off x="8267506" y="2099350"/>
              <a:ext cx="2209860" cy="1323439"/>
            </a:xfrm>
            <a:prstGeom prst="rect">
              <a:avLst/>
            </a:prstGeom>
            <a:solidFill>
              <a:schemeClr val="accent2">
                <a:lumMod val="20000"/>
                <a:lumOff val="80000"/>
              </a:schemeClr>
            </a:solidFill>
          </p:spPr>
          <p:txBody>
            <a:bodyPr wrap="square" rtlCol="0">
              <a:spAutoFit/>
            </a:bodyPr>
            <a:lstStyle/>
            <a:p>
              <a:r>
                <a:rPr lang="en-US" sz="1600" dirty="0" smtClean="0">
                  <a:solidFill>
                    <a:schemeClr val="tx2">
                      <a:lumMod val="75000"/>
                    </a:schemeClr>
                  </a:solidFill>
                  <a:latin typeface="Calibri" charset="0"/>
                  <a:ea typeface="Calibri" charset="0"/>
                  <a:cs typeface="Calibri" charset="0"/>
                </a:rPr>
                <a:t>Most countries, including those with lower GNI, have higher female representation in tertiary academia</a:t>
              </a:r>
              <a:endParaRPr lang="en-US" sz="1600" dirty="0">
                <a:solidFill>
                  <a:schemeClr val="tx2">
                    <a:lumMod val="75000"/>
                  </a:schemeClr>
                </a:solidFill>
                <a:latin typeface="Calibri" charset="0"/>
                <a:ea typeface="Calibri" charset="0"/>
                <a:cs typeface="Calibri" charset="0"/>
              </a:endParaRPr>
            </a:p>
          </p:txBody>
        </p:sp>
        <p:sp>
          <p:nvSpPr>
            <p:cNvPr id="10" name="Rectangle 9"/>
            <p:cNvSpPr/>
            <p:nvPr/>
          </p:nvSpPr>
          <p:spPr>
            <a:xfrm>
              <a:off x="3214915" y="2099350"/>
              <a:ext cx="4955253" cy="2303389"/>
            </a:xfrm>
            <a:prstGeom prst="rect">
              <a:avLst/>
            </a:prstGeom>
            <a:solidFill>
              <a:schemeClr val="accent2">
                <a:lumMod val="40000"/>
                <a:lumOff val="6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2649071" y="6224483"/>
            <a:ext cx="7329055" cy="246221"/>
          </a:xfrm>
          <a:prstGeom prst="rect">
            <a:avLst/>
          </a:prstGeom>
          <a:noFill/>
        </p:spPr>
        <p:txBody>
          <a:bodyPr wrap="square" rtlCol="0">
            <a:spAutoFit/>
          </a:bodyPr>
          <a:lstStyle/>
          <a:p>
            <a:r>
              <a:rPr lang="en-US" sz="1000" i="1" dirty="0" smtClean="0">
                <a:solidFill>
                  <a:schemeClr val="tx2">
                    <a:lumMod val="75000"/>
                  </a:schemeClr>
                </a:solidFill>
                <a:latin typeface="Calibri" charset="0"/>
                <a:ea typeface="Calibri" charset="0"/>
                <a:cs typeface="Calibri" charset="0"/>
              </a:rPr>
              <a:t>Note: Data points for regions that are culturally or economically dissimilar from Singapore have been excluded for clarity</a:t>
            </a:r>
            <a:endParaRPr lang="en-US" sz="1000" i="1" dirty="0">
              <a:solidFill>
                <a:schemeClr val="tx2">
                  <a:lumMod val="75000"/>
                </a:schemeClr>
              </a:solidFill>
              <a:latin typeface="Calibri" charset="0"/>
              <a:ea typeface="Calibri" charset="0"/>
              <a:cs typeface="Calibri" charset="0"/>
            </a:endParaRPr>
          </a:p>
        </p:txBody>
      </p:sp>
      <p:sp>
        <p:nvSpPr>
          <p:cNvPr id="14" name="TextBox 13"/>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212158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33</a:t>
            </a:fld>
            <a:endParaRPr lang="en-SG"/>
          </a:p>
        </p:txBody>
      </p:sp>
      <p:sp>
        <p:nvSpPr>
          <p:cNvPr id="5" name="Content Placeholder 2"/>
          <p:cNvSpPr txBox="1">
            <a:spLocks noGrp="1"/>
          </p:cNvSpPr>
          <p:nvPr>
            <p:ph type="title"/>
          </p:nvPr>
        </p:nvSpPr>
        <p:spPr>
          <a:xfrm>
            <a:off x="838866" y="820016"/>
            <a:ext cx="10121927" cy="1499616"/>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fontAlgn="b">
              <a:lnSpc>
                <a:spcPct val="100000"/>
              </a:lnSpc>
              <a:spcBef>
                <a:spcPts val="0"/>
              </a:spcBef>
              <a:spcAft>
                <a:spcPts val="0"/>
              </a:spcAft>
              <a:buClrTx/>
              <a:buSzTx/>
              <a:buNone/>
              <a:defRPr/>
            </a:pPr>
            <a:r>
              <a:rPr lang="en-US" sz="1800" cap="none" spc="0" dirty="0" smtClean="0">
                <a:solidFill>
                  <a:schemeClr val="bg2">
                    <a:lumMod val="25000"/>
                  </a:schemeClr>
                </a:solidFill>
                <a:latin typeface="Calibri" charset="0"/>
                <a:ea typeface="Calibri" charset="0"/>
                <a:cs typeface="Calibri" charset="0"/>
              </a:rPr>
              <a:t>Gender parity index (GPI) in labor force participation rate is trending upwards for high </a:t>
            </a:r>
            <a:r>
              <a:rPr lang="mr-IN" sz="1800" cap="none" spc="0" dirty="0" smtClean="0">
                <a:solidFill>
                  <a:schemeClr val="bg2">
                    <a:lumMod val="25000"/>
                  </a:schemeClr>
                </a:solidFill>
                <a:latin typeface="Calibri" charset="0"/>
                <a:ea typeface="Calibri" charset="0"/>
                <a:cs typeface="Calibri" charset="0"/>
              </a:rPr>
              <a:t>–</a:t>
            </a:r>
            <a:r>
              <a:rPr lang="en-US" sz="1800" cap="none" spc="0" dirty="0" smtClean="0">
                <a:solidFill>
                  <a:schemeClr val="bg2">
                    <a:lumMod val="25000"/>
                  </a:schemeClr>
                </a:solidFill>
                <a:latin typeface="Calibri" charset="0"/>
                <a:ea typeface="Calibri" charset="0"/>
                <a:cs typeface="Calibri" charset="0"/>
              </a:rPr>
              <a:t> income countries, similar to what was observed </a:t>
            </a:r>
            <a:r>
              <a:rPr lang="en-US" sz="1800" cap="none" spc="0" dirty="0">
                <a:solidFill>
                  <a:schemeClr val="bg2">
                    <a:lumMod val="25000"/>
                  </a:schemeClr>
                </a:solidFill>
                <a:latin typeface="Calibri" charset="0"/>
                <a:ea typeface="Calibri" charset="0"/>
                <a:cs typeface="Calibri" charset="0"/>
              </a:rPr>
              <a:t>earlier </a:t>
            </a:r>
            <a:r>
              <a:rPr lang="en-US" sz="1800" cap="none" spc="0" dirty="0" smtClean="0">
                <a:solidFill>
                  <a:schemeClr val="bg2">
                    <a:lumMod val="25000"/>
                  </a:schemeClr>
                </a:solidFill>
                <a:latin typeface="Calibri" charset="0"/>
                <a:ea typeface="Calibri" charset="0"/>
                <a:cs typeface="Calibri" charset="0"/>
              </a:rPr>
              <a:t>for Singapore. However, there appears to be a slight downward trend in the East Asia &amp; Pacific region.</a:t>
            </a:r>
            <a:br>
              <a:rPr lang="en-US" sz="1800" cap="none" spc="0" dirty="0" smtClean="0">
                <a:solidFill>
                  <a:schemeClr val="bg2">
                    <a:lumMod val="25000"/>
                  </a:schemeClr>
                </a:solidFill>
                <a:latin typeface="Calibri" charset="0"/>
                <a:ea typeface="Calibri" charset="0"/>
                <a:cs typeface="Calibri" charset="0"/>
              </a:rPr>
            </a:br>
            <a:r>
              <a:rPr lang="en-US" sz="1800" cap="none" spc="0" dirty="0" smtClean="0">
                <a:solidFill>
                  <a:schemeClr val="bg2">
                    <a:lumMod val="25000"/>
                  </a:schemeClr>
                </a:solidFill>
                <a:latin typeface="Calibri" charset="0"/>
                <a:ea typeface="Calibri" charset="0"/>
                <a:cs typeface="Calibri" charset="0"/>
              </a:rPr>
              <a:t/>
            </a:r>
            <a:br>
              <a:rPr lang="en-US" sz="1800" cap="none" spc="0" dirty="0" smtClean="0">
                <a:solidFill>
                  <a:schemeClr val="bg2">
                    <a:lumMod val="25000"/>
                  </a:schemeClr>
                </a:solidFill>
                <a:latin typeface="Calibri" charset="0"/>
                <a:ea typeface="Calibri" charset="0"/>
                <a:cs typeface="Calibri" charset="0"/>
              </a:rPr>
            </a:br>
            <a:r>
              <a:rPr lang="en-US" sz="1800" cap="none" spc="0" dirty="0" smtClean="0">
                <a:solidFill>
                  <a:schemeClr val="bg2">
                    <a:lumMod val="25000"/>
                  </a:schemeClr>
                </a:solidFill>
                <a:latin typeface="Calibri" charset="0"/>
                <a:ea typeface="Calibri" charset="0"/>
                <a:cs typeface="Calibri" charset="0"/>
              </a:rPr>
              <a:t>GPI of greater than 100% in tertiary enrolment rate appears to be a worldwide trend not peculiar to Singapore.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67" y="2913247"/>
            <a:ext cx="5691931" cy="355745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178" y="2920255"/>
            <a:ext cx="5680718" cy="3550449"/>
          </a:xfrm>
          <a:prstGeom prst="rect">
            <a:avLst/>
          </a:prstGeom>
        </p:spPr>
      </p:pic>
      <p:sp>
        <p:nvSpPr>
          <p:cNvPr id="9" name="TextBox 8"/>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18721536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34</a:t>
            </a:fld>
            <a:endParaRPr lang="en-SG"/>
          </a:p>
        </p:txBody>
      </p:sp>
      <p:grpSp>
        <p:nvGrpSpPr>
          <p:cNvPr id="8" name="Group 7"/>
          <p:cNvGrpSpPr/>
          <p:nvPr/>
        </p:nvGrpSpPr>
        <p:grpSpPr>
          <a:xfrm>
            <a:off x="2684703" y="1319004"/>
            <a:ext cx="6215519" cy="5539000"/>
            <a:chOff x="2610970" y="1100913"/>
            <a:chExt cx="6320041" cy="5757087"/>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0970" y="1223426"/>
              <a:ext cx="6320041" cy="5634574"/>
            </a:xfrm>
            <a:prstGeom prst="rect">
              <a:avLst/>
            </a:prstGeom>
          </p:spPr>
        </p:pic>
        <p:sp>
          <p:nvSpPr>
            <p:cNvPr id="7" name="Rectangle 6"/>
            <p:cNvSpPr/>
            <p:nvPr/>
          </p:nvSpPr>
          <p:spPr>
            <a:xfrm>
              <a:off x="4699000" y="1100913"/>
              <a:ext cx="2540000" cy="39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p:cNvSpPr>
            <a:spLocks noGrp="1"/>
          </p:cNvSpPr>
          <p:nvPr>
            <p:ph type="title"/>
          </p:nvPr>
        </p:nvSpPr>
        <p:spPr>
          <a:xfrm>
            <a:off x="970339" y="343169"/>
            <a:ext cx="10121927" cy="1499616"/>
          </a:xfrm>
        </p:spPr>
        <p:txBody>
          <a:bodyPr>
            <a:normAutofit/>
          </a:bodyPr>
          <a:lstStyle/>
          <a:p>
            <a:pPr marL="88900" fontAlgn="b">
              <a:lnSpc>
                <a:spcPct val="100000"/>
              </a:lnSpc>
              <a:spcBef>
                <a:spcPts val="0"/>
              </a:spcBef>
              <a:defRPr/>
            </a:pPr>
            <a:r>
              <a:rPr lang="en-US" sz="1800" cap="none" spc="0" dirty="0" smtClean="0">
                <a:solidFill>
                  <a:schemeClr val="bg2">
                    <a:lumMod val="25000"/>
                  </a:schemeClr>
                </a:solidFill>
                <a:latin typeface="Calibri" charset="0"/>
                <a:ea typeface="Calibri" charset="0"/>
                <a:cs typeface="Calibri" charset="0"/>
              </a:rPr>
              <a:t>Correlations were also found between some indicators, which may give useful clues for tackling gender disparity.</a:t>
            </a:r>
            <a:endParaRPr lang="en-US" sz="1800" cap="none" spc="0" dirty="0">
              <a:solidFill>
                <a:schemeClr val="bg2">
                  <a:lumMod val="25000"/>
                </a:schemeClr>
              </a:solidFill>
              <a:latin typeface="Calibri" charset="0"/>
              <a:ea typeface="Calibri" charset="0"/>
              <a:cs typeface="Calibri" charset="0"/>
            </a:endParaRPr>
          </a:p>
        </p:txBody>
      </p:sp>
      <p:grpSp>
        <p:nvGrpSpPr>
          <p:cNvPr id="12" name="Group 11"/>
          <p:cNvGrpSpPr/>
          <p:nvPr/>
        </p:nvGrpSpPr>
        <p:grpSpPr>
          <a:xfrm>
            <a:off x="2684704" y="1842785"/>
            <a:ext cx="4715163" cy="5015215"/>
            <a:chOff x="2684704" y="1842785"/>
            <a:chExt cx="4715163" cy="5015215"/>
          </a:xfrm>
        </p:grpSpPr>
        <p:grpSp>
          <p:nvGrpSpPr>
            <p:cNvPr id="6" name="Group 5"/>
            <p:cNvGrpSpPr/>
            <p:nvPr/>
          </p:nvGrpSpPr>
          <p:grpSpPr>
            <a:xfrm>
              <a:off x="2684704" y="5300133"/>
              <a:ext cx="4715163" cy="1557867"/>
              <a:chOff x="2684704" y="5300133"/>
              <a:chExt cx="4715163" cy="1557867"/>
            </a:xfrm>
          </p:grpSpPr>
          <p:sp>
            <p:nvSpPr>
              <p:cNvPr id="2" name="Rectangle 1"/>
              <p:cNvSpPr/>
              <p:nvPr/>
            </p:nvSpPr>
            <p:spPr>
              <a:xfrm>
                <a:off x="7028762" y="5300133"/>
                <a:ext cx="371105" cy="372534"/>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684704" y="5300133"/>
                <a:ext cx="833506" cy="372534"/>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28761" y="6015670"/>
                <a:ext cx="371105" cy="842330"/>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5523981" y="1842785"/>
              <a:ext cx="926432" cy="400110"/>
            </a:xfrm>
            <a:prstGeom prst="rect">
              <a:avLst/>
            </a:prstGeom>
            <a:noFill/>
          </p:spPr>
          <p:txBody>
            <a:bodyPr wrap="square" rtlCol="0">
              <a:spAutoFit/>
            </a:bodyPr>
            <a:lstStyle/>
            <a:p>
              <a:r>
                <a:rPr lang="en-US" sz="2000" dirty="0" smtClean="0">
                  <a:solidFill>
                    <a:schemeClr val="bg2">
                      <a:lumMod val="25000"/>
                    </a:schemeClr>
                  </a:solidFill>
                  <a:latin typeface="Calibri" charset="0"/>
                  <a:ea typeface="Calibri" charset="0"/>
                  <a:cs typeface="Calibri" charset="0"/>
                </a:rPr>
                <a:t>But</a:t>
              </a:r>
              <a:r>
                <a:rPr lang="mr-IN" sz="2000" dirty="0" smtClean="0">
                  <a:solidFill>
                    <a:schemeClr val="bg2">
                      <a:lumMod val="25000"/>
                    </a:schemeClr>
                  </a:solidFill>
                  <a:latin typeface="Calibri" charset="0"/>
                  <a:ea typeface="Calibri" charset="0"/>
                  <a:cs typeface="Calibri" charset="0"/>
                </a:rPr>
                <a:t>…</a:t>
              </a:r>
              <a:endParaRPr lang="en-US" sz="2000" dirty="0">
                <a:solidFill>
                  <a:schemeClr val="bg2">
                    <a:lumMod val="25000"/>
                  </a:schemeClr>
                </a:solidFill>
                <a:latin typeface="Calibri" charset="0"/>
                <a:ea typeface="Calibri" charset="0"/>
                <a:cs typeface="Calibri" charset="0"/>
              </a:endParaRPr>
            </a:p>
          </p:txBody>
        </p:sp>
      </p:grpSp>
      <p:sp>
        <p:nvSpPr>
          <p:cNvPr id="16" name="TextBox 15"/>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168195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668" y="1689913"/>
            <a:ext cx="7171113" cy="4481946"/>
          </a:xfrm>
          <a:prstGeom prst="rect">
            <a:avLst/>
          </a:prstGeom>
        </p:spPr>
      </p:pic>
      <p:sp>
        <p:nvSpPr>
          <p:cNvPr id="10" name="TextBox 9"/>
          <p:cNvSpPr txBox="1"/>
          <p:nvPr/>
        </p:nvSpPr>
        <p:spPr>
          <a:xfrm>
            <a:off x="6813205" y="1954837"/>
            <a:ext cx="945299" cy="276999"/>
          </a:xfrm>
          <a:prstGeom prst="rect">
            <a:avLst/>
          </a:prstGeom>
          <a:noFill/>
        </p:spPr>
        <p:txBody>
          <a:bodyPr wrap="square" rtlCol="0">
            <a:spAutoFit/>
          </a:bodyPr>
          <a:lstStyle/>
          <a:p>
            <a:r>
              <a:rPr lang="en-US" sz="1200" b="1" smtClean="0">
                <a:latin typeface="Calibri" charset="0"/>
                <a:ea typeface="Calibri" charset="0"/>
                <a:cs typeface="Calibri" charset="0"/>
              </a:rPr>
              <a:t>Qatar</a:t>
            </a:r>
            <a:endParaRPr lang="en-US" sz="1200" b="1" dirty="0">
              <a:latin typeface="Calibri" charset="0"/>
              <a:ea typeface="Calibri" charset="0"/>
              <a:cs typeface="Calibri" charset="0"/>
            </a:endParaRPr>
          </a:p>
        </p:txBody>
      </p:sp>
      <p:sp>
        <p:nvSpPr>
          <p:cNvPr id="15" name="TextBox 14"/>
          <p:cNvSpPr txBox="1"/>
          <p:nvPr/>
        </p:nvSpPr>
        <p:spPr>
          <a:xfrm>
            <a:off x="2998723" y="2187426"/>
            <a:ext cx="1613714" cy="584775"/>
          </a:xfrm>
          <a:prstGeom prst="rect">
            <a:avLst/>
          </a:prstGeom>
          <a:solidFill>
            <a:schemeClr val="accent2">
              <a:lumMod val="20000"/>
              <a:lumOff val="80000"/>
            </a:schemeClr>
          </a:solidFill>
        </p:spPr>
        <p:txBody>
          <a:bodyPr wrap="square" rtlCol="0">
            <a:spAutoFit/>
          </a:bodyPr>
          <a:lstStyle/>
          <a:p>
            <a:r>
              <a:rPr lang="en-US" sz="1600" smtClean="0">
                <a:solidFill>
                  <a:schemeClr val="tx2">
                    <a:lumMod val="75000"/>
                  </a:schemeClr>
                </a:solidFill>
                <a:latin typeface="Calibri" charset="0"/>
                <a:ea typeface="Calibri" charset="0"/>
                <a:cs typeface="Calibri" charset="0"/>
              </a:rPr>
              <a:t>Positive correlation?</a:t>
            </a:r>
            <a:endParaRPr lang="en-US" sz="1600" dirty="0" smtClean="0">
              <a:solidFill>
                <a:schemeClr val="tx2">
                  <a:lumMod val="75000"/>
                </a:schemeClr>
              </a:solidFill>
              <a:latin typeface="Calibri" charset="0"/>
              <a:ea typeface="Calibri" charset="0"/>
              <a:cs typeface="Calibri" charset="0"/>
            </a:endParaRPr>
          </a:p>
        </p:txBody>
      </p:sp>
      <p:sp>
        <p:nvSpPr>
          <p:cNvPr id="3" name="Slide Number Placeholder 2"/>
          <p:cNvSpPr>
            <a:spLocks noGrp="1"/>
          </p:cNvSpPr>
          <p:nvPr>
            <p:ph type="sldNum" sz="quarter" idx="12"/>
          </p:nvPr>
        </p:nvSpPr>
        <p:spPr/>
        <p:txBody>
          <a:bodyPr/>
          <a:lstStyle/>
          <a:p>
            <a:fld id="{2E9D0EDE-F711-41C3-B41C-C5BF644392C6}" type="slidenum">
              <a:rPr lang="en-SG" smtClean="0"/>
              <a:t>35</a:t>
            </a:fld>
            <a:endParaRPr lang="en-SG"/>
          </a:p>
        </p:txBody>
      </p:sp>
      <p:sp>
        <p:nvSpPr>
          <p:cNvPr id="14" name="Title 1"/>
          <p:cNvSpPr>
            <a:spLocks noGrp="1"/>
          </p:cNvSpPr>
          <p:nvPr>
            <p:ph type="title"/>
          </p:nvPr>
        </p:nvSpPr>
        <p:spPr>
          <a:xfrm>
            <a:off x="936260" y="190297"/>
            <a:ext cx="10121927" cy="1499616"/>
          </a:xfrm>
        </p:spPr>
        <p:txBody>
          <a:bodyPr>
            <a:normAutofit/>
          </a:bodyPr>
          <a:lstStyle/>
          <a:p>
            <a:pPr marL="88900" fontAlgn="b">
              <a:lnSpc>
                <a:spcPct val="100000"/>
              </a:lnSpc>
              <a:spcBef>
                <a:spcPts val="0"/>
              </a:spcBef>
              <a:defRPr/>
            </a:pPr>
            <a:r>
              <a:rPr lang="en-US" sz="1800" cap="none" spc="0" dirty="0" smtClean="0">
                <a:solidFill>
                  <a:schemeClr val="bg2">
                    <a:lumMod val="25000"/>
                  </a:schemeClr>
                </a:solidFill>
                <a:latin typeface="Calibri" charset="0"/>
                <a:ea typeface="Calibri" charset="0"/>
                <a:cs typeface="Calibri" charset="0"/>
              </a:rPr>
              <a:t>Correlations may be affected by outliers</a:t>
            </a:r>
            <a:endParaRPr lang="en-US" sz="1800" cap="none" spc="0" dirty="0">
              <a:solidFill>
                <a:schemeClr val="bg2">
                  <a:lumMod val="25000"/>
                </a:schemeClr>
              </a:solidFill>
              <a:latin typeface="Calibri" charset="0"/>
              <a:ea typeface="Calibri" charset="0"/>
              <a:cs typeface="Calibri" charset="0"/>
            </a:endParaRPr>
          </a:p>
        </p:txBody>
      </p:sp>
      <p:sp>
        <p:nvSpPr>
          <p:cNvPr id="16" name="TextBox 15"/>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grpSp>
        <p:nvGrpSpPr>
          <p:cNvPr id="33" name="Group 32"/>
          <p:cNvGrpSpPr/>
          <p:nvPr/>
        </p:nvGrpSpPr>
        <p:grpSpPr>
          <a:xfrm>
            <a:off x="2875934" y="1133392"/>
            <a:ext cx="7114057" cy="4633227"/>
            <a:chOff x="2875934" y="1133392"/>
            <a:chExt cx="7114057" cy="4633227"/>
          </a:xfrm>
        </p:grpSpPr>
        <p:grpSp>
          <p:nvGrpSpPr>
            <p:cNvPr id="28" name="Group 27"/>
            <p:cNvGrpSpPr/>
            <p:nvPr/>
          </p:nvGrpSpPr>
          <p:grpSpPr>
            <a:xfrm>
              <a:off x="2875934" y="1133392"/>
              <a:ext cx="7114057" cy="4633227"/>
              <a:chOff x="2875934" y="1133392"/>
              <a:chExt cx="7114057" cy="4633227"/>
            </a:xfrm>
          </p:grpSpPr>
          <p:sp>
            <p:nvSpPr>
              <p:cNvPr id="4" name="Rectangle 3"/>
              <p:cNvSpPr/>
              <p:nvPr/>
            </p:nvSpPr>
            <p:spPr>
              <a:xfrm>
                <a:off x="2875934" y="4439265"/>
                <a:ext cx="2300749" cy="132735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555" y="1133392"/>
                <a:ext cx="3633436" cy="3077298"/>
              </a:xfrm>
              <a:prstGeom prst="rect">
                <a:avLst/>
              </a:prstGeom>
              <a:ln w="19050">
                <a:solidFill>
                  <a:schemeClr val="accent1">
                    <a:shade val="50000"/>
                  </a:schemeClr>
                </a:solidFill>
                <a:prstDash val="dash"/>
              </a:ln>
              <a:effectLst>
                <a:reflection stA="45000" endPos="1000" dist="50800" dir="5400000" sy="-100000" algn="bl" rotWithShape="0"/>
              </a:effectLst>
            </p:spPr>
          </p:pic>
          <p:sp>
            <p:nvSpPr>
              <p:cNvPr id="27" name="TextBox 26"/>
              <p:cNvSpPr txBox="1"/>
              <p:nvPr/>
            </p:nvSpPr>
            <p:spPr>
              <a:xfrm>
                <a:off x="8173273" y="1353894"/>
                <a:ext cx="1613714" cy="584775"/>
              </a:xfrm>
              <a:prstGeom prst="rect">
                <a:avLst/>
              </a:prstGeom>
              <a:solidFill>
                <a:schemeClr val="accent2">
                  <a:lumMod val="20000"/>
                  <a:lumOff val="80000"/>
                </a:schemeClr>
              </a:solidFill>
            </p:spPr>
            <p:txBody>
              <a:bodyPr wrap="square" rtlCol="0">
                <a:spAutoFit/>
              </a:bodyPr>
              <a:lstStyle/>
              <a:p>
                <a:r>
                  <a:rPr lang="en-US" sz="1600" dirty="0" smtClean="0">
                    <a:solidFill>
                      <a:schemeClr val="tx2">
                        <a:lumMod val="75000"/>
                      </a:schemeClr>
                    </a:solidFill>
                    <a:latin typeface="Calibri" charset="0"/>
                    <a:ea typeface="Calibri" charset="0"/>
                    <a:cs typeface="Calibri" charset="0"/>
                  </a:rPr>
                  <a:t>No </a:t>
                </a:r>
              </a:p>
              <a:p>
                <a:r>
                  <a:rPr lang="en-US" sz="1600" dirty="0" smtClean="0">
                    <a:solidFill>
                      <a:schemeClr val="tx2">
                        <a:lumMod val="75000"/>
                      </a:schemeClr>
                    </a:solidFill>
                    <a:latin typeface="Calibri" charset="0"/>
                    <a:ea typeface="Calibri" charset="0"/>
                    <a:cs typeface="Calibri" charset="0"/>
                  </a:rPr>
                  <a:t>correlation?</a:t>
                </a:r>
              </a:p>
            </p:txBody>
          </p:sp>
        </p:grpSp>
        <p:sp>
          <p:nvSpPr>
            <p:cNvPr id="32" name="Right Arrow 31"/>
            <p:cNvSpPr/>
            <p:nvPr/>
          </p:nvSpPr>
          <p:spPr>
            <a:xfrm rot="19467529">
              <a:off x="5124694" y="3804724"/>
              <a:ext cx="1263972" cy="29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p:cNvSpPr txBox="1"/>
          <p:nvPr/>
        </p:nvSpPr>
        <p:spPr>
          <a:xfrm>
            <a:off x="6695791" y="4855953"/>
            <a:ext cx="3041577" cy="830997"/>
          </a:xfrm>
          <a:prstGeom prst="rect">
            <a:avLst/>
          </a:prstGeom>
          <a:solidFill>
            <a:schemeClr val="accent2">
              <a:lumMod val="20000"/>
              <a:lumOff val="80000"/>
            </a:schemeClr>
          </a:solidFill>
        </p:spPr>
        <p:txBody>
          <a:bodyPr wrap="square" rtlCol="0">
            <a:spAutoFit/>
          </a:bodyPr>
          <a:lstStyle/>
          <a:p>
            <a:r>
              <a:rPr lang="en-US" sz="1600" dirty="0" smtClean="0">
                <a:solidFill>
                  <a:schemeClr val="tx2">
                    <a:lumMod val="75000"/>
                  </a:schemeClr>
                </a:solidFill>
                <a:latin typeface="Calibri" charset="0"/>
                <a:ea typeface="Calibri" charset="0"/>
                <a:cs typeface="Calibri" charset="0"/>
              </a:rPr>
              <a:t>It is still necessary to look at individual data points to get the entire picture</a:t>
            </a:r>
          </a:p>
        </p:txBody>
      </p:sp>
    </p:spTree>
    <p:extLst>
      <p:ext uri="{BB962C8B-B14F-4D97-AF65-F5344CB8AC3E}">
        <p14:creationId xmlns:p14="http://schemas.microsoft.com/office/powerpoint/2010/main" val="117731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36</a:t>
            </a:fld>
            <a:endParaRPr lang="en-SG"/>
          </a:p>
        </p:txBody>
      </p:sp>
      <p:sp>
        <p:nvSpPr>
          <p:cNvPr id="2" name="Title 1"/>
          <p:cNvSpPr>
            <a:spLocks noGrp="1"/>
          </p:cNvSpPr>
          <p:nvPr>
            <p:ph type="title"/>
          </p:nvPr>
        </p:nvSpPr>
        <p:spPr/>
        <p:txBody>
          <a:bodyPr/>
          <a:lstStyle/>
          <a:p>
            <a:r>
              <a:rPr lang="en-US" dirty="0" smtClean="0"/>
              <a:t>conclusions</a:t>
            </a:r>
            <a:endParaRPr lang="en-US" dirty="0"/>
          </a:p>
        </p:txBody>
      </p:sp>
      <p:sp>
        <p:nvSpPr>
          <p:cNvPr id="15" name="Content Placeholder 2"/>
          <p:cNvSpPr txBox="1">
            <a:spLocks/>
          </p:cNvSpPr>
          <p:nvPr/>
        </p:nvSpPr>
        <p:spPr>
          <a:xfrm>
            <a:off x="968347" y="1878355"/>
            <a:ext cx="10233486" cy="3499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722313" indent="-366713" algn="l" defTabSz="914400" rtl="0" eaLnBrk="1" latinLnBrk="0" hangingPunct="1">
              <a:lnSpc>
                <a:spcPct val="90000"/>
              </a:lnSpc>
              <a:spcBef>
                <a:spcPts val="200"/>
              </a:spcBef>
              <a:spcAft>
                <a:spcPts val="400"/>
              </a:spcAft>
              <a:buClr>
                <a:schemeClr val="accent2"/>
              </a:buClr>
              <a:buFont typeface="Wingdings 3" pitchFamily="18" charset="2"/>
              <a:buChar char=""/>
              <a:defRPr sz="2000" kern="1200">
                <a:solidFill>
                  <a:schemeClr val="tx1"/>
                </a:solidFill>
                <a:latin typeface="Calibri" panose="020F0502020204030204" pitchFamily="34" charset="0"/>
                <a:ea typeface="+mn-ea"/>
                <a:cs typeface="Calibri" panose="020F0502020204030204" pitchFamily="34" charset="0"/>
              </a:defRPr>
            </a:lvl2pPr>
            <a:lvl3pPr marL="895350" indent="-173038"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363538" lvl="1" indent="-274638">
              <a:buFont typeface="Wingdings" panose="05000000000000000000" pitchFamily="2" charset="2"/>
              <a:buChar char="§"/>
            </a:pPr>
            <a:r>
              <a:rPr lang="en-US" sz="1800" dirty="0" smtClean="0"/>
              <a:t>Gender inequality in Singapore persists, especially in labor force participation and wages</a:t>
            </a:r>
          </a:p>
          <a:p>
            <a:pPr marL="363538" lvl="1" indent="-274638">
              <a:buFont typeface="Wingdings" panose="05000000000000000000" pitchFamily="2" charset="2"/>
              <a:buChar char="§"/>
            </a:pPr>
            <a:r>
              <a:rPr lang="en-US" sz="1800" dirty="0" smtClean="0"/>
              <a:t>Females have surpassed males in tertiary enrolment rate. This, however, is a worldwide trend and not peculiar to Singapore. It remains to be seen whether this will eventually translate to equality in economic opportunities</a:t>
            </a:r>
          </a:p>
          <a:p>
            <a:pPr marL="363538" lvl="1" indent="-274638">
              <a:buFont typeface="Wingdings" panose="05000000000000000000" pitchFamily="2" charset="2"/>
              <a:buChar char="§"/>
            </a:pPr>
            <a:r>
              <a:rPr lang="en-US" sz="1800" dirty="0" smtClean="0"/>
              <a:t>The number of female graduates from traditionally male-dominated technical degree courses is still disproportionately low</a:t>
            </a:r>
          </a:p>
          <a:p>
            <a:pPr marL="363538" lvl="1" indent="-274638">
              <a:buFont typeface="Wingdings" panose="05000000000000000000" pitchFamily="2" charset="2"/>
              <a:buChar char="§"/>
            </a:pPr>
            <a:r>
              <a:rPr lang="en-US" sz="1800" dirty="0" smtClean="0"/>
              <a:t>President </a:t>
            </a:r>
            <a:r>
              <a:rPr lang="en-US" sz="1800" dirty="0" err="1" smtClean="0"/>
              <a:t>Halimah</a:t>
            </a:r>
            <a:r>
              <a:rPr lang="en-US" sz="1800" dirty="0" smtClean="0"/>
              <a:t> had commented that Singapore’s female representation of more than 20% in Parliament was above the world average, and therefore ‘pretty good’</a:t>
            </a:r>
          </a:p>
          <a:p>
            <a:pPr marL="363538" lvl="1" indent="-274638">
              <a:buFont typeface="Wingdings" panose="05000000000000000000" pitchFamily="2" charset="2"/>
              <a:buChar char="§"/>
            </a:pPr>
            <a:r>
              <a:rPr lang="en-US" sz="1800" dirty="0" smtClean="0"/>
              <a:t>However, compared </a:t>
            </a:r>
            <a:r>
              <a:rPr lang="en-US" sz="1800" dirty="0"/>
              <a:t>to countries with similar cultural, economic or ideological </a:t>
            </a:r>
            <a:r>
              <a:rPr lang="en-US" sz="1800" dirty="0" smtClean="0"/>
              <a:t>profile, </a:t>
            </a:r>
            <a:r>
              <a:rPr lang="en-US" sz="1800" dirty="0"/>
              <a:t>Singapore lags behind </a:t>
            </a:r>
            <a:r>
              <a:rPr lang="en-US" sz="1800" dirty="0" smtClean="0"/>
              <a:t>in </a:t>
            </a:r>
            <a:r>
              <a:rPr lang="en-US" sz="1800" dirty="0" err="1" smtClean="0"/>
              <a:t>labour</a:t>
            </a:r>
            <a:r>
              <a:rPr lang="en-US" sz="1800" dirty="0" smtClean="0"/>
              <a:t> force </a:t>
            </a:r>
            <a:r>
              <a:rPr lang="en-US" sz="1800" dirty="0"/>
              <a:t>participation and </a:t>
            </a:r>
            <a:r>
              <a:rPr lang="en-US" sz="1800" dirty="0" smtClean="0"/>
              <a:t>female representation in politics.</a:t>
            </a:r>
          </a:p>
          <a:p>
            <a:pPr marL="363538" lvl="1" indent="-274638">
              <a:buFont typeface="Wingdings" panose="05000000000000000000" pitchFamily="2" charset="2"/>
              <a:buChar char="§"/>
            </a:pPr>
            <a:r>
              <a:rPr lang="en-US" sz="1800" dirty="0" smtClean="0"/>
              <a:t>Gender equality in Singapore is very much a work in progress</a:t>
            </a:r>
            <a:r>
              <a:rPr lang="mr-IN" sz="1800" dirty="0" smtClean="0"/>
              <a:t>…</a:t>
            </a:r>
            <a:r>
              <a:rPr lang="en-US" sz="1800" dirty="0" smtClean="0"/>
              <a:t>perhaps Singapore could look to its better-performing counterparts for inspiration!</a:t>
            </a:r>
          </a:p>
          <a:p>
            <a:pPr marL="363538" lvl="1" indent="-274638">
              <a:buFont typeface="Wingdings" panose="05000000000000000000" pitchFamily="2" charset="2"/>
              <a:buChar char="§"/>
            </a:pPr>
            <a:r>
              <a:rPr lang="en-US" sz="1800" dirty="0"/>
              <a:t>F</a:t>
            </a:r>
            <a:r>
              <a:rPr lang="en-US" sz="1800" dirty="0" smtClean="0"/>
              <a:t>indings on correlations between indicators were </a:t>
            </a:r>
            <a:r>
              <a:rPr lang="en-US" sz="1800" smtClean="0"/>
              <a:t>not </a:t>
            </a:r>
            <a:r>
              <a:rPr lang="en-US" sz="1800" smtClean="0"/>
              <a:t>conclusive; </a:t>
            </a:r>
            <a:r>
              <a:rPr lang="en-US" sz="1800" dirty="0" smtClean="0"/>
              <a:t>analysis could be repeated after removing outliers, </a:t>
            </a:r>
            <a:r>
              <a:rPr lang="en-US" sz="1800" smtClean="0"/>
              <a:t>or conducted on </a:t>
            </a:r>
            <a:r>
              <a:rPr lang="en-US" sz="1800" dirty="0" smtClean="0"/>
              <a:t>individual regions</a:t>
            </a:r>
          </a:p>
          <a:p>
            <a:pPr marL="363538" lvl="1" indent="-274638">
              <a:buFont typeface="Wingdings" panose="05000000000000000000" pitchFamily="2" charset="2"/>
              <a:buChar char="§"/>
            </a:pPr>
            <a:endParaRPr lang="en-US" sz="1800" dirty="0" smtClean="0"/>
          </a:p>
          <a:p>
            <a:pPr marL="363538" lvl="1" indent="-274638">
              <a:buFont typeface="Wingdings" panose="05000000000000000000" pitchFamily="2" charset="2"/>
              <a:buChar char="§"/>
            </a:pPr>
            <a:endParaRPr lang="en-SG" sz="1800" dirty="0" smtClean="0"/>
          </a:p>
          <a:p>
            <a:pPr marL="431800" indent="-342900">
              <a:buFont typeface="Wingdings" panose="05000000000000000000" pitchFamily="2" charset="2"/>
              <a:buChar char="§"/>
            </a:pPr>
            <a:endParaRPr lang="en-SG" sz="1800" dirty="0" smtClean="0"/>
          </a:p>
          <a:p>
            <a:pPr marL="431800" indent="-342900">
              <a:buFont typeface="Wingdings" panose="05000000000000000000" pitchFamily="2" charset="2"/>
              <a:buChar char="§"/>
            </a:pPr>
            <a:endParaRPr lang="en-SG" sz="1800" dirty="0" smtClean="0"/>
          </a:p>
          <a:p>
            <a:pPr marL="431800" indent="-342900">
              <a:buFont typeface="Wingdings" panose="05000000000000000000" pitchFamily="2" charset="2"/>
              <a:buChar char="§"/>
            </a:pPr>
            <a:endParaRPr lang="en-SG" sz="1800" dirty="0"/>
          </a:p>
        </p:txBody>
      </p:sp>
      <p:sp>
        <p:nvSpPr>
          <p:cNvPr id="16" name="TextBox 15"/>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FINDINGS</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15063197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53090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4824"/>
            <a:ext cx="7772400" cy="1463040"/>
          </a:xfrm>
        </p:spPr>
        <p:txBody>
          <a:bodyPr>
            <a:normAutofit/>
          </a:bodyPr>
          <a:lstStyle/>
          <a:p>
            <a:r>
              <a:rPr lang="en-US" dirty="0" smtClean="0">
                <a:latin typeface="Gill Sans MT Condensed" charset="0"/>
                <a:ea typeface="Gill Sans MT Condensed" charset="0"/>
                <a:cs typeface="Gill Sans MT Condensed" charset="0"/>
              </a:rPr>
              <a:t>annex</a:t>
            </a:r>
            <a:endParaRPr lang="en-US" dirty="0">
              <a:latin typeface="Gill Sans MT Condensed" charset="0"/>
              <a:ea typeface="Gill Sans MT Condensed" charset="0"/>
              <a:cs typeface="Gill Sans MT Condensed" charset="0"/>
            </a:endParaRPr>
          </a:p>
        </p:txBody>
      </p:sp>
      <p:sp>
        <p:nvSpPr>
          <p:cNvPr id="3" name="Text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2"/>
          </p:nvPr>
        </p:nvSpPr>
        <p:spPr/>
        <p:txBody>
          <a:bodyPr/>
          <a:lstStyle/>
          <a:p>
            <a:fld id="{2E9D0EDE-F711-41C3-B41C-C5BF644392C6}" type="slidenum">
              <a:rPr lang="en-SG" smtClean="0"/>
              <a:t>38</a:t>
            </a:fld>
            <a:endParaRPr lang="en-SG"/>
          </a:p>
        </p:txBody>
      </p:sp>
    </p:spTree>
    <p:extLst>
      <p:ext uri="{BB962C8B-B14F-4D97-AF65-F5344CB8AC3E}">
        <p14:creationId xmlns:p14="http://schemas.microsoft.com/office/powerpoint/2010/main" val="1793314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Notebooks and python files</a:t>
            </a:r>
            <a:endParaRPr lang="en-SG" dirty="0"/>
          </a:p>
        </p:txBody>
      </p:sp>
      <p:sp>
        <p:nvSpPr>
          <p:cNvPr id="4" name="Slide Number Placeholder 3"/>
          <p:cNvSpPr>
            <a:spLocks noGrp="1"/>
          </p:cNvSpPr>
          <p:nvPr>
            <p:ph type="sldNum" sz="quarter" idx="12"/>
          </p:nvPr>
        </p:nvSpPr>
        <p:spPr/>
        <p:txBody>
          <a:bodyPr/>
          <a:lstStyle/>
          <a:p>
            <a:fld id="{2E9D0EDE-F711-41C3-B41C-C5BF644392C6}" type="slidenum">
              <a:rPr lang="en-SG" smtClean="0"/>
              <a:t>39</a:t>
            </a:fld>
            <a:endParaRPr lang="en-SG" dirty="0"/>
          </a:p>
        </p:txBody>
      </p:sp>
      <p:graphicFrame>
        <p:nvGraphicFramePr>
          <p:cNvPr id="5" name="Table 4"/>
          <p:cNvGraphicFramePr>
            <a:graphicFrameLocks noGrp="1"/>
          </p:cNvGraphicFramePr>
          <p:nvPr>
            <p:extLst>
              <p:ext uri="{D42A27DB-BD31-4B8C-83A1-F6EECF244321}">
                <p14:modId xmlns:p14="http://schemas.microsoft.com/office/powerpoint/2010/main" val="336334283"/>
              </p:ext>
            </p:extLst>
          </p:nvPr>
        </p:nvGraphicFramePr>
        <p:xfrm>
          <a:off x="1024127" y="1802184"/>
          <a:ext cx="10647218" cy="4577080"/>
        </p:xfrm>
        <a:graphic>
          <a:graphicData uri="http://schemas.openxmlformats.org/drawingml/2006/table">
            <a:tbl>
              <a:tblPr firstRow="1">
                <a:tableStyleId>{74C1A8A3-306A-4EB7-A6B1-4F7E0EB9C5D6}</a:tableStyleId>
              </a:tblPr>
              <a:tblGrid>
                <a:gridCol w="7057989">
                  <a:extLst>
                    <a:ext uri="{9D8B030D-6E8A-4147-A177-3AD203B41FA5}">
                      <a16:colId xmlns="" xmlns:a16="http://schemas.microsoft.com/office/drawing/2014/main" val="214830849"/>
                    </a:ext>
                  </a:extLst>
                </a:gridCol>
                <a:gridCol w="3589229">
                  <a:extLst>
                    <a:ext uri="{9D8B030D-6E8A-4147-A177-3AD203B41FA5}">
                      <a16:colId xmlns="" xmlns:a16="http://schemas.microsoft.com/office/drawing/2014/main" val="1550997856"/>
                    </a:ext>
                  </a:extLst>
                </a:gridCol>
              </a:tblGrid>
              <a:tr h="370840">
                <a:tc>
                  <a:txBody>
                    <a:bodyPr/>
                    <a:lstStyle/>
                    <a:p>
                      <a:r>
                        <a:rPr lang="en-SG" dirty="0" smtClean="0"/>
                        <a:t> Charts</a:t>
                      </a:r>
                      <a:endParaRPr lang="en-SG" dirty="0"/>
                    </a:p>
                  </a:txBody>
                  <a:tcPr/>
                </a:tc>
                <a:tc>
                  <a:txBody>
                    <a:bodyPr/>
                    <a:lstStyle/>
                    <a:p>
                      <a:r>
                        <a:rPr lang="en-SG" dirty="0" smtClean="0"/>
                        <a:t>Notebooks</a:t>
                      </a:r>
                      <a:r>
                        <a:rPr lang="en-SG" baseline="0" dirty="0" smtClean="0"/>
                        <a:t> / Python Files</a:t>
                      </a:r>
                      <a:endParaRPr lang="en-SG" dirty="0"/>
                    </a:p>
                  </a:txBody>
                  <a:tcPr/>
                </a:tc>
                <a:extLst>
                  <a:ext uri="{0D108BD9-81ED-4DB2-BD59-A6C34878D82A}">
                    <a16:rowId xmlns="" xmlns:a16="http://schemas.microsoft.com/office/drawing/2014/main" val="4211891953"/>
                  </a:ext>
                </a:extLst>
              </a:tr>
              <a:tr h="370840">
                <a:tc>
                  <a:txBody>
                    <a:bodyPr/>
                    <a:lstStyle/>
                    <a:p>
                      <a:r>
                        <a:rPr lang="en-SG" dirty="0" smtClean="0">
                          <a:solidFill>
                            <a:schemeClr val="bg1">
                              <a:lumMod val="50000"/>
                            </a:schemeClr>
                          </a:solidFill>
                        </a:rPr>
                        <a:t>Line charts</a:t>
                      </a:r>
                      <a:r>
                        <a:rPr lang="en-SG" baseline="0" dirty="0" smtClean="0">
                          <a:solidFill>
                            <a:schemeClr val="bg1">
                              <a:lumMod val="50000"/>
                            </a:schemeClr>
                          </a:solidFill>
                        </a:rPr>
                        <a:t>: </a:t>
                      </a:r>
                      <a:r>
                        <a:rPr lang="en-SG" baseline="0" dirty="0" smtClean="0"/>
                        <a:t>Singapore trends</a:t>
                      </a:r>
                    </a:p>
                    <a:p>
                      <a:endParaRPr lang="en-SG" sz="1200" i="0" baseline="0" dirty="0" smtClean="0">
                        <a:latin typeface="Tw Cen MT" charset="0"/>
                        <a:ea typeface="Tw Cen MT" charset="0"/>
                        <a:cs typeface="Tw Cen MT" charset="0"/>
                      </a:endParaRPr>
                    </a:p>
                  </a:txBody>
                  <a:tcPr/>
                </a:tc>
                <a:tc>
                  <a:txBody>
                    <a:bodyPr/>
                    <a:lstStyle/>
                    <a:p>
                      <a:r>
                        <a:rPr lang="en-US" i="1" dirty="0" err="1" smtClean="0"/>
                        <a:t>SG_trends.ipynb</a:t>
                      </a:r>
                      <a:endParaRPr lang="en-US" i="1" dirty="0"/>
                    </a:p>
                  </a:txBody>
                  <a:tcPr/>
                </a:tc>
                <a:extLst>
                  <a:ext uri="{0D108BD9-81ED-4DB2-BD59-A6C34878D82A}">
                    <a16:rowId xmlns="" xmlns:a16="http://schemas.microsoft.com/office/drawing/2014/main" val="3516385998"/>
                  </a:ext>
                </a:extLst>
              </a:tr>
              <a:tr h="370840">
                <a:tc>
                  <a:txBody>
                    <a:bodyPr/>
                    <a:lstStyle/>
                    <a:p>
                      <a:r>
                        <a:rPr lang="en-SG" dirty="0" smtClean="0">
                          <a:solidFill>
                            <a:schemeClr val="bg1">
                              <a:lumMod val="50000"/>
                            </a:schemeClr>
                          </a:solidFill>
                        </a:rPr>
                        <a:t>Bar charts: </a:t>
                      </a:r>
                      <a:r>
                        <a:rPr lang="en-SG" baseline="0" dirty="0" smtClean="0"/>
                        <a:t>Ratio of female to male graduates by course</a:t>
                      </a:r>
                    </a:p>
                    <a:p>
                      <a:endParaRPr lang="en-SG" baseline="0" dirty="0" smtClean="0"/>
                    </a:p>
                  </a:txBody>
                  <a:tcPr/>
                </a:tc>
                <a:tc>
                  <a:txBody>
                    <a:bodyPr/>
                    <a:lstStyle/>
                    <a:p>
                      <a:r>
                        <a:rPr lang="en-US" i="1" dirty="0" err="1" smtClean="0"/>
                        <a:t>SG_GraduatesByCourse.ipynb</a:t>
                      </a:r>
                      <a:endParaRPr lang="en-US" i="1" dirty="0"/>
                    </a:p>
                  </a:txBody>
                  <a:tcPr/>
                </a:tc>
                <a:extLst>
                  <a:ext uri="{0D108BD9-81ED-4DB2-BD59-A6C34878D82A}">
                    <a16:rowId xmlns="" xmlns:a16="http://schemas.microsoft.com/office/drawing/2014/main" val="798063991"/>
                  </a:ext>
                </a:extLst>
              </a:tr>
              <a:tr h="370840">
                <a:tc>
                  <a:txBody>
                    <a:bodyPr/>
                    <a:lstStyle/>
                    <a:p>
                      <a:r>
                        <a:rPr lang="en-SG" dirty="0" smtClean="0">
                          <a:solidFill>
                            <a:schemeClr val="bg1">
                              <a:lumMod val="50000"/>
                            </a:schemeClr>
                          </a:solidFill>
                        </a:rPr>
                        <a:t>Histograms: </a:t>
                      </a:r>
                      <a:r>
                        <a:rPr lang="en-SG" dirty="0" smtClean="0"/>
                        <a:t>Distribution of median salaries by gender</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solidFill>
                            <a:schemeClr val="bg1">
                              <a:lumMod val="50000"/>
                            </a:schemeClr>
                          </a:solidFill>
                        </a:rPr>
                        <a:t>Boxplots: </a:t>
                      </a:r>
                      <a:r>
                        <a:rPr lang="en-SG" dirty="0" smtClean="0"/>
                        <a:t>Distribution</a:t>
                      </a:r>
                      <a:r>
                        <a:rPr lang="en-SG" baseline="0" dirty="0" smtClean="0"/>
                        <a:t> of median salaries by occupational group and gender</a:t>
                      </a:r>
                      <a:endParaRPr lang="en-SG" dirty="0" smtClean="0">
                        <a:solidFill>
                          <a:schemeClr val="bg1">
                            <a:lumMod val="50000"/>
                          </a:schemeClr>
                        </a:solidFill>
                      </a:endParaRPr>
                    </a:p>
                    <a:p>
                      <a:r>
                        <a:rPr lang="en-SG" dirty="0" smtClean="0">
                          <a:solidFill>
                            <a:schemeClr val="bg1">
                              <a:lumMod val="50000"/>
                            </a:schemeClr>
                          </a:solidFill>
                        </a:rPr>
                        <a:t>SQL: </a:t>
                      </a:r>
                      <a:r>
                        <a:rPr lang="en-SG" dirty="0" smtClean="0"/>
                        <a:t>Storing</a:t>
                      </a:r>
                      <a:r>
                        <a:rPr lang="en-SG" baseline="0" dirty="0" smtClean="0"/>
                        <a:t> and retrieving data</a:t>
                      </a:r>
                    </a:p>
                    <a:p>
                      <a:endParaRPr lang="en-SG" dirty="0" smtClean="0"/>
                    </a:p>
                  </a:txBody>
                  <a:tcPr/>
                </a:tc>
                <a:tc>
                  <a:txBody>
                    <a:bodyPr/>
                    <a:lstStyle/>
                    <a:p>
                      <a:r>
                        <a:rPr lang="en-US" i="1" dirty="0" err="1" smtClean="0"/>
                        <a:t>SG_salary.ipynb</a:t>
                      </a:r>
                      <a:endParaRPr lang="en-US" i="1" dirty="0"/>
                    </a:p>
                  </a:txBody>
                  <a:tcPr/>
                </a:tc>
                <a:extLst>
                  <a:ext uri="{0D108BD9-81ED-4DB2-BD59-A6C34878D82A}">
                    <a16:rowId xmlns="" xmlns:a16="http://schemas.microsoft.com/office/drawing/2014/main" val="1830984279"/>
                  </a:ext>
                </a:extLst>
              </a:tr>
              <a:tr h="370840">
                <a:tc>
                  <a:txBody>
                    <a:bodyPr/>
                    <a:lstStyle/>
                    <a:p>
                      <a:r>
                        <a:rPr lang="en-SG" dirty="0" err="1" smtClean="0">
                          <a:solidFill>
                            <a:schemeClr val="bg1">
                              <a:lumMod val="50000"/>
                            </a:schemeClr>
                          </a:solidFill>
                        </a:rPr>
                        <a:t>Heatmap</a:t>
                      </a:r>
                      <a:r>
                        <a:rPr lang="en-SG" dirty="0" smtClean="0">
                          <a:solidFill>
                            <a:schemeClr val="bg1">
                              <a:lumMod val="50000"/>
                            </a:schemeClr>
                          </a:solidFill>
                        </a:rPr>
                        <a:t>: </a:t>
                      </a:r>
                      <a:r>
                        <a:rPr lang="en-SG" dirty="0" smtClean="0"/>
                        <a:t>Correlation </a:t>
                      </a:r>
                      <a:r>
                        <a:rPr lang="en-SG" baseline="0" dirty="0" smtClean="0"/>
                        <a:t>between indicators</a:t>
                      </a:r>
                    </a:p>
                    <a:p>
                      <a:pPr marL="0" marR="0" indent="0" algn="l" defTabSz="914400" rtl="0" eaLnBrk="1" fontAlgn="auto" latinLnBrk="0" hangingPunct="1">
                        <a:lnSpc>
                          <a:spcPct val="100000"/>
                        </a:lnSpc>
                        <a:spcBef>
                          <a:spcPts val="0"/>
                        </a:spcBef>
                        <a:spcAft>
                          <a:spcPts val="0"/>
                        </a:spcAft>
                        <a:buClrTx/>
                        <a:buSzTx/>
                        <a:buFontTx/>
                        <a:buNone/>
                        <a:tabLst/>
                        <a:defRPr/>
                      </a:pPr>
                      <a:r>
                        <a:rPr lang="en-SG" sz="1800" dirty="0" smtClean="0">
                          <a:solidFill>
                            <a:schemeClr val="bg1">
                              <a:lumMod val="50000"/>
                            </a:schemeClr>
                          </a:solidFill>
                        </a:rPr>
                        <a:t>Scatter plots:</a:t>
                      </a:r>
                      <a:r>
                        <a:rPr lang="en-SG" sz="1800" baseline="0" dirty="0" smtClean="0">
                          <a:solidFill>
                            <a:schemeClr val="bg1">
                              <a:lumMod val="50000"/>
                            </a:schemeClr>
                          </a:solidFill>
                        </a:rPr>
                        <a:t> </a:t>
                      </a:r>
                      <a:r>
                        <a:rPr lang="en-SG" sz="1800" baseline="0" dirty="0" smtClean="0">
                          <a:solidFill>
                            <a:schemeClr val="dk1"/>
                          </a:solidFill>
                        </a:rPr>
                        <a:t>R</a:t>
                      </a:r>
                      <a:r>
                        <a:rPr lang="en-SG" sz="1800" baseline="0" dirty="0" smtClean="0"/>
                        <a:t>elationships between indicators, country comparison</a:t>
                      </a:r>
                    </a:p>
                    <a:p>
                      <a:pPr algn="l"/>
                      <a:r>
                        <a:rPr lang="en-SG" sz="1800" dirty="0" smtClean="0">
                          <a:solidFill>
                            <a:schemeClr val="bg1">
                              <a:lumMod val="50000"/>
                            </a:schemeClr>
                          </a:solidFill>
                        </a:rPr>
                        <a:t>Line charts: </a:t>
                      </a:r>
                      <a:r>
                        <a:rPr lang="en-SG" sz="1800" dirty="0" smtClean="0">
                          <a:solidFill>
                            <a:schemeClr val="dk1"/>
                          </a:solidFill>
                        </a:rPr>
                        <a:t>T</a:t>
                      </a:r>
                      <a:r>
                        <a:rPr lang="en-SG" sz="1800" dirty="0" smtClean="0"/>
                        <a:t>rends</a:t>
                      </a:r>
                      <a:r>
                        <a:rPr lang="en-SG" sz="1800" baseline="0" dirty="0" smtClean="0"/>
                        <a:t> for different clusters</a:t>
                      </a:r>
                      <a:endParaRPr lang="en-SG" baseline="0" dirty="0" smtClean="0"/>
                    </a:p>
                    <a:p>
                      <a:endParaRPr lang="en-SG" baseline="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err="1" smtClean="0"/>
                        <a:t>world_data.ipynb</a:t>
                      </a:r>
                      <a:endParaRPr lang="en-US" i="1" dirty="0" smtClean="0"/>
                    </a:p>
                    <a:p>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err="1" smtClean="0">
                          <a:solidFill>
                            <a:schemeClr val="bg1">
                              <a:lumMod val="50000"/>
                            </a:schemeClr>
                          </a:solidFill>
                        </a:rPr>
                        <a:t>Bokeh</a:t>
                      </a:r>
                      <a:r>
                        <a:rPr lang="en-SG" baseline="0" dirty="0" smtClean="0">
                          <a:solidFill>
                            <a:schemeClr val="bg1">
                              <a:lumMod val="50000"/>
                            </a:schemeClr>
                          </a:solidFill>
                        </a:rPr>
                        <a:t> Application: </a:t>
                      </a:r>
                      <a:r>
                        <a:rPr lang="en-SG" baseline="0" dirty="0" smtClean="0">
                          <a:solidFill>
                            <a:schemeClr val="tx1"/>
                          </a:solidFill>
                        </a:rPr>
                        <a:t>Tabbed display of scatter plot and line chart</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1800" dirty="0" smtClean="0"/>
                    </a:p>
                  </a:txBody>
                  <a:tcPr/>
                </a:tc>
                <a:tc>
                  <a:txBody>
                    <a:bodyPr/>
                    <a:lstStyle/>
                    <a:p>
                      <a:r>
                        <a:rPr lang="en-US" i="1" dirty="0" err="1" smtClean="0"/>
                        <a:t>worlddata_app</a:t>
                      </a:r>
                      <a:endParaRPr lang="en-US" i="1" dirty="0" smtClean="0"/>
                    </a:p>
                    <a:p>
                      <a:r>
                        <a:rPr lang="en-US" sz="1200" kern="1200" dirty="0" err="1" smtClean="0">
                          <a:solidFill>
                            <a:schemeClr val="dk1"/>
                          </a:solidFill>
                          <a:latin typeface="Courier New" charset="0"/>
                          <a:ea typeface="Courier New" charset="0"/>
                          <a:cs typeface="Courier New" charset="0"/>
                        </a:rPr>
                        <a:t>bokeh</a:t>
                      </a:r>
                      <a:r>
                        <a:rPr lang="en-US" sz="1200" kern="1200" dirty="0" smtClean="0">
                          <a:solidFill>
                            <a:schemeClr val="dk1"/>
                          </a:solidFill>
                          <a:latin typeface="Courier New" charset="0"/>
                          <a:ea typeface="Courier New" charset="0"/>
                          <a:cs typeface="Courier New" charset="0"/>
                        </a:rPr>
                        <a:t> serve --show </a:t>
                      </a:r>
                      <a:r>
                        <a:rPr lang="en-US" sz="1200" kern="1200" dirty="0" err="1" smtClean="0">
                          <a:solidFill>
                            <a:schemeClr val="dk1"/>
                          </a:solidFill>
                          <a:latin typeface="Courier New" charset="0"/>
                          <a:ea typeface="Courier New" charset="0"/>
                          <a:cs typeface="Courier New" charset="0"/>
                        </a:rPr>
                        <a:t>worlddata_app</a:t>
                      </a:r>
                      <a:endParaRPr lang="en-US" sz="1200" i="1" dirty="0" smtClean="0">
                        <a:latin typeface="Courier New" charset="0"/>
                        <a:ea typeface="Courier New" charset="0"/>
                        <a:cs typeface="Courier New" charset="0"/>
                      </a:endParaRPr>
                    </a:p>
                  </a:txBody>
                  <a:tcPr/>
                </a:tc>
              </a:tr>
            </a:tbl>
          </a:graphicData>
        </a:graphic>
      </p:graphicFrame>
      <p:sp>
        <p:nvSpPr>
          <p:cNvPr id="6" name="TextBox 5"/>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ANNEX</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349065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4824"/>
            <a:ext cx="7772400" cy="1463040"/>
          </a:xfrm>
        </p:spPr>
        <p:txBody>
          <a:bodyPr>
            <a:normAutofit/>
          </a:bodyPr>
          <a:lstStyle/>
          <a:p>
            <a:r>
              <a:rPr lang="en-US" dirty="0" smtClean="0">
                <a:latin typeface="Gill Sans MT Condensed" charset="0"/>
                <a:ea typeface="Gill Sans MT Condensed" charset="0"/>
                <a:cs typeface="Gill Sans MT Condensed" charset="0"/>
              </a:rPr>
              <a:t>Data sets</a:t>
            </a:r>
            <a:br>
              <a:rPr lang="en-US" dirty="0" smtClean="0">
                <a:latin typeface="Gill Sans MT Condensed" charset="0"/>
                <a:ea typeface="Gill Sans MT Condensed" charset="0"/>
                <a:cs typeface="Gill Sans MT Condensed" charset="0"/>
              </a:rPr>
            </a:br>
            <a:endParaRPr lang="en-US" dirty="0">
              <a:latin typeface="Gill Sans MT Condensed" charset="0"/>
              <a:ea typeface="Gill Sans MT Condensed" charset="0"/>
              <a:cs typeface="Gill Sans MT Condensed" charset="0"/>
            </a:endParaRPr>
          </a:p>
        </p:txBody>
      </p:sp>
      <p:sp>
        <p:nvSpPr>
          <p:cNvPr id="3" name="Text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2"/>
          </p:nvPr>
        </p:nvSpPr>
        <p:spPr/>
        <p:txBody>
          <a:bodyPr/>
          <a:lstStyle/>
          <a:p>
            <a:fld id="{2E9D0EDE-F711-41C3-B41C-C5BF644392C6}" type="slidenum">
              <a:rPr lang="en-SG" smtClean="0"/>
              <a:t>4</a:t>
            </a:fld>
            <a:endParaRPr lang="en-SG"/>
          </a:p>
        </p:txBody>
      </p:sp>
    </p:spTree>
    <p:extLst>
      <p:ext uri="{BB962C8B-B14F-4D97-AF65-F5344CB8AC3E}">
        <p14:creationId xmlns:p14="http://schemas.microsoft.com/office/powerpoint/2010/main" val="20854670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40</a:t>
            </a:fld>
            <a:endParaRPr lang="en-SG"/>
          </a:p>
        </p:txBody>
      </p:sp>
      <p:graphicFrame>
        <p:nvGraphicFramePr>
          <p:cNvPr id="4" name="Table 3"/>
          <p:cNvGraphicFramePr>
            <a:graphicFrameLocks noGrp="1"/>
          </p:cNvGraphicFramePr>
          <p:nvPr>
            <p:extLst>
              <p:ext uri="{D42A27DB-BD31-4B8C-83A1-F6EECF244321}">
                <p14:modId xmlns:p14="http://schemas.microsoft.com/office/powerpoint/2010/main" val="550457843"/>
              </p:ext>
            </p:extLst>
          </p:nvPr>
        </p:nvGraphicFramePr>
        <p:xfrm>
          <a:off x="907161" y="1612758"/>
          <a:ext cx="10792752" cy="4758062"/>
        </p:xfrm>
        <a:graphic>
          <a:graphicData uri="http://schemas.openxmlformats.org/drawingml/2006/table">
            <a:tbl>
              <a:tblPr firstRow="1">
                <a:tableStyleId>{EB9631B5-78F2-41C9-869B-9F39066F8104}</a:tableStyleId>
              </a:tblPr>
              <a:tblGrid>
                <a:gridCol w="5022584">
                  <a:extLst>
                    <a:ext uri="{9D8B030D-6E8A-4147-A177-3AD203B41FA5}">
                      <a16:colId xmlns="" xmlns:a16="http://schemas.microsoft.com/office/drawing/2014/main" val="3919949750"/>
                    </a:ext>
                  </a:extLst>
                </a:gridCol>
                <a:gridCol w="5770168">
                  <a:extLst>
                    <a:ext uri="{9D8B030D-6E8A-4147-A177-3AD203B41FA5}">
                      <a16:colId xmlns="" xmlns:a16="http://schemas.microsoft.com/office/drawing/2014/main" val="3378052268"/>
                    </a:ext>
                  </a:extLst>
                </a:gridCol>
              </a:tblGrid>
              <a:tr h="368942">
                <a:tc gridSpan="2">
                  <a:txBody>
                    <a:bodyPr/>
                    <a:lstStyle/>
                    <a:p>
                      <a:pPr algn="ctr"/>
                      <a:r>
                        <a:rPr lang="en-SG" sz="2400" dirty="0" smtClean="0"/>
                        <a:t>SINGAPORE</a:t>
                      </a:r>
                      <a:r>
                        <a:rPr lang="en-SG" sz="2400" baseline="0" dirty="0" smtClean="0"/>
                        <a:t> </a:t>
                      </a:r>
                      <a:r>
                        <a:rPr lang="en-SG" sz="2400" dirty="0" smtClean="0"/>
                        <a:t>TRENDS</a:t>
                      </a:r>
                      <a:endParaRPr lang="en-SG" sz="2400" dirty="0">
                        <a:solidFill>
                          <a:schemeClr val="tx1"/>
                        </a:solidFill>
                        <a:latin typeface="Calibri" panose="020F0502020204030204" pitchFamily="34" charset="0"/>
                        <a:cs typeface="Calibri" panose="020F0502020204030204" pitchFamily="34" charset="0"/>
                      </a:endParaRPr>
                    </a:p>
                  </a:txBody>
                  <a:tcPr/>
                </a:tc>
                <a:tc hMerge="1">
                  <a:txBody>
                    <a:bodyPr/>
                    <a:lstStyle/>
                    <a:p>
                      <a:endParaRPr lang="en-SG"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 xmlns:a16="http://schemas.microsoft.com/office/drawing/2014/main" val="3299810456"/>
                  </a:ext>
                </a:extLst>
              </a:tr>
              <a:tr h="368942">
                <a:tc>
                  <a:txBody>
                    <a:bodyPr/>
                    <a:lstStyle/>
                    <a:p>
                      <a:pPr algn="ctr"/>
                      <a:r>
                        <a:rPr lang="en-SG" b="1" cap="all" dirty="0" smtClean="0"/>
                        <a:t>Before transformation</a:t>
                      </a:r>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SG" b="1" cap="all" dirty="0" smtClean="0"/>
                        <a:t>After transformation</a:t>
                      </a:r>
                      <a:endParaRPr lang="en-SG" b="1" cap="all"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038230680"/>
                  </a:ext>
                </a:extLst>
              </a:tr>
              <a:tr h="3676539">
                <a:tc>
                  <a:txBody>
                    <a:bodyPr/>
                    <a:lstStyle/>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l"/>
                      <a:endParaRPr lang="en-SG" b="1" cap="all" dirty="0">
                        <a:solidFill>
                          <a:schemeClr val="tx1"/>
                        </a:solidFill>
                        <a:latin typeface="Calibri" panose="020F0502020204030204" pitchFamily="34" charset="0"/>
                        <a:cs typeface="Calibri" panose="020F0502020204030204" pitchFamily="34" charset="0"/>
                      </a:endParaRPr>
                    </a:p>
                  </a:txBody>
                  <a:tcPr/>
                </a:tc>
              </a:tr>
            </a:tbl>
          </a:graphicData>
        </a:graphic>
      </p:graphicFrame>
      <p:sp>
        <p:nvSpPr>
          <p:cNvPr id="11" name="Title 1"/>
          <p:cNvSpPr>
            <a:spLocks noGrp="1"/>
          </p:cNvSpPr>
          <p:nvPr>
            <p:ph type="title"/>
          </p:nvPr>
        </p:nvSpPr>
        <p:spPr>
          <a:xfrm>
            <a:off x="1024127" y="585216"/>
            <a:ext cx="10121927" cy="1499616"/>
          </a:xfrm>
        </p:spPr>
        <p:txBody>
          <a:bodyPr/>
          <a:lstStyle/>
          <a:p>
            <a:r>
              <a:rPr lang="en-SG" dirty="0" smtClean="0"/>
              <a:t>DATA FRAMES BEFORE AND AFTER TRANSFORMATION</a:t>
            </a:r>
            <a:endParaRPr lang="en-SG"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381" y="2768864"/>
            <a:ext cx="3817953" cy="334367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119" y="2623351"/>
            <a:ext cx="4017771" cy="118568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513" y="3802281"/>
            <a:ext cx="2722981" cy="127683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4379" y="5127972"/>
            <a:ext cx="3094115" cy="1130077"/>
          </a:xfrm>
          <a:prstGeom prst="rect">
            <a:avLst/>
          </a:prstGeom>
        </p:spPr>
      </p:pic>
      <p:sp>
        <p:nvSpPr>
          <p:cNvPr id="14" name="TextBox 13"/>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ANNEX</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7898479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41</a:t>
            </a:fld>
            <a:endParaRPr lang="en-SG"/>
          </a:p>
        </p:txBody>
      </p:sp>
      <p:graphicFrame>
        <p:nvGraphicFramePr>
          <p:cNvPr id="4" name="Table 3"/>
          <p:cNvGraphicFramePr>
            <a:graphicFrameLocks noGrp="1"/>
          </p:cNvGraphicFramePr>
          <p:nvPr>
            <p:extLst>
              <p:ext uri="{D42A27DB-BD31-4B8C-83A1-F6EECF244321}">
                <p14:modId xmlns:p14="http://schemas.microsoft.com/office/powerpoint/2010/main" val="1514861396"/>
              </p:ext>
            </p:extLst>
          </p:nvPr>
        </p:nvGraphicFramePr>
        <p:xfrm>
          <a:off x="907161" y="1980652"/>
          <a:ext cx="10792752" cy="2835188"/>
        </p:xfrm>
        <a:graphic>
          <a:graphicData uri="http://schemas.openxmlformats.org/drawingml/2006/table">
            <a:tbl>
              <a:tblPr firstRow="1">
                <a:tableStyleId>{EB9631B5-78F2-41C9-869B-9F39066F8104}</a:tableStyleId>
              </a:tblPr>
              <a:tblGrid>
                <a:gridCol w="5022584">
                  <a:extLst>
                    <a:ext uri="{9D8B030D-6E8A-4147-A177-3AD203B41FA5}">
                      <a16:colId xmlns="" xmlns:a16="http://schemas.microsoft.com/office/drawing/2014/main" val="3919949750"/>
                    </a:ext>
                  </a:extLst>
                </a:gridCol>
                <a:gridCol w="5770168">
                  <a:extLst>
                    <a:ext uri="{9D8B030D-6E8A-4147-A177-3AD203B41FA5}">
                      <a16:colId xmlns="" xmlns:a16="http://schemas.microsoft.com/office/drawing/2014/main" val="3378052268"/>
                    </a:ext>
                  </a:extLst>
                </a:gridCol>
              </a:tblGrid>
              <a:tr h="457748">
                <a:tc gridSpan="2">
                  <a:txBody>
                    <a:bodyPr/>
                    <a:lstStyle/>
                    <a:p>
                      <a:pPr algn="ctr"/>
                      <a:r>
                        <a:rPr lang="en-SG" sz="2400" dirty="0" smtClean="0"/>
                        <a:t>GRADUATES</a:t>
                      </a:r>
                      <a:r>
                        <a:rPr lang="en-SG" sz="2400" baseline="0" dirty="0" smtClean="0"/>
                        <a:t> BY COURSE</a:t>
                      </a:r>
                      <a:endParaRPr lang="en-SG" sz="2400" dirty="0">
                        <a:solidFill>
                          <a:schemeClr val="tx1"/>
                        </a:solidFill>
                        <a:latin typeface="Calibri" panose="020F0502020204030204" pitchFamily="34" charset="0"/>
                        <a:cs typeface="Calibri" panose="020F0502020204030204" pitchFamily="34" charset="0"/>
                      </a:endParaRPr>
                    </a:p>
                  </a:txBody>
                  <a:tcPr/>
                </a:tc>
                <a:tc hMerge="1">
                  <a:txBody>
                    <a:bodyPr/>
                    <a:lstStyle/>
                    <a:p>
                      <a:endParaRPr lang="en-SG"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 xmlns:a16="http://schemas.microsoft.com/office/drawing/2014/main" val="3299810456"/>
                  </a:ext>
                </a:extLst>
              </a:tr>
              <a:tr h="332509">
                <a:tc>
                  <a:txBody>
                    <a:bodyPr/>
                    <a:lstStyle/>
                    <a:p>
                      <a:pPr algn="ctr"/>
                      <a:r>
                        <a:rPr lang="en-SG" b="1" cap="all" dirty="0" smtClean="0"/>
                        <a:t>Before transformation</a:t>
                      </a:r>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SG" b="1" cap="all" dirty="0" smtClean="0"/>
                        <a:t>After transformation</a:t>
                      </a:r>
                      <a:endParaRPr lang="en-SG" b="1" cap="all"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038230680"/>
                  </a:ext>
                </a:extLst>
              </a:tr>
              <a:tr h="829931">
                <a:tc>
                  <a:txBody>
                    <a:bodyPr/>
                    <a:lstStyle/>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l"/>
                      <a:endParaRPr lang="en-SG" b="1" cap="all" dirty="0">
                        <a:solidFill>
                          <a:schemeClr val="tx1"/>
                        </a:solidFill>
                        <a:latin typeface="Calibri" panose="020F0502020204030204" pitchFamily="34" charset="0"/>
                        <a:cs typeface="Calibri" panose="020F0502020204030204" pitchFamily="34" charset="0"/>
                      </a:endParaRPr>
                    </a:p>
                  </a:txBody>
                  <a:tcPr/>
                </a:tc>
              </a:tr>
            </a:tbl>
          </a:graphicData>
        </a:graphic>
      </p:graphicFrame>
      <p:pic>
        <p:nvPicPr>
          <p:cNvPr id="6" name="Picture 5"/>
          <p:cNvPicPr>
            <a:picLocks noChangeAspect="1"/>
          </p:cNvPicPr>
          <p:nvPr/>
        </p:nvPicPr>
        <p:blipFill>
          <a:blip r:embed="rId2"/>
          <a:stretch>
            <a:fillRect/>
          </a:stretch>
        </p:blipFill>
        <p:spPr>
          <a:xfrm>
            <a:off x="6303537" y="2875423"/>
            <a:ext cx="5073608" cy="16813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34" y="2948460"/>
            <a:ext cx="4404057" cy="1608276"/>
          </a:xfrm>
          <a:prstGeom prst="rect">
            <a:avLst/>
          </a:prstGeom>
        </p:spPr>
      </p:pic>
      <p:sp>
        <p:nvSpPr>
          <p:cNvPr id="7" name="TextBox 6"/>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ANNEX</a:t>
            </a:r>
            <a:endParaRPr lang="en-US" sz="1200" dirty="0">
              <a:solidFill>
                <a:schemeClr val="bg1">
                  <a:lumMod val="50000"/>
                </a:schemeClr>
              </a:solidFill>
              <a:latin typeface="+mj-lt"/>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6762607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2E9D0EDE-F711-41C3-B41C-C5BF644392C6}" type="slidenum">
              <a:rPr lang="en-SG" smtClean="0"/>
              <a:t>42</a:t>
            </a:fld>
            <a:endParaRPr lang="en-SG"/>
          </a:p>
        </p:txBody>
      </p:sp>
      <p:graphicFrame>
        <p:nvGraphicFramePr>
          <p:cNvPr id="4" name="Table 3"/>
          <p:cNvGraphicFramePr>
            <a:graphicFrameLocks noGrp="1"/>
          </p:cNvGraphicFramePr>
          <p:nvPr>
            <p:extLst>
              <p:ext uri="{D42A27DB-BD31-4B8C-83A1-F6EECF244321}">
                <p14:modId xmlns:p14="http://schemas.microsoft.com/office/powerpoint/2010/main" val="1040493685"/>
              </p:ext>
            </p:extLst>
          </p:nvPr>
        </p:nvGraphicFramePr>
        <p:xfrm>
          <a:off x="896532" y="1940297"/>
          <a:ext cx="10792752" cy="4569258"/>
        </p:xfrm>
        <a:graphic>
          <a:graphicData uri="http://schemas.openxmlformats.org/drawingml/2006/table">
            <a:tbl>
              <a:tblPr firstRow="1">
                <a:tableStyleId>{EB9631B5-78F2-41C9-869B-9F39066F8104}</a:tableStyleId>
              </a:tblPr>
              <a:tblGrid>
                <a:gridCol w="5022584"/>
                <a:gridCol w="5770168"/>
              </a:tblGrid>
              <a:tr h="435616">
                <a:tc gridSpan="2">
                  <a:txBody>
                    <a:bodyPr/>
                    <a:lstStyle/>
                    <a:p>
                      <a:pPr algn="ctr"/>
                      <a:r>
                        <a:rPr lang="en-SG" sz="2400" dirty="0" smtClean="0"/>
                        <a:t>SALARIES</a:t>
                      </a:r>
                      <a:endParaRPr lang="en-SG" sz="2400" dirty="0">
                        <a:solidFill>
                          <a:schemeClr val="tx1"/>
                        </a:solidFill>
                        <a:latin typeface="Calibri" panose="020F0502020204030204" pitchFamily="34" charset="0"/>
                        <a:cs typeface="Calibri" panose="020F0502020204030204" pitchFamily="34" charset="0"/>
                      </a:endParaRPr>
                    </a:p>
                  </a:txBody>
                  <a:tcPr/>
                </a:tc>
                <a:tc hMerge="1">
                  <a:txBody>
                    <a:bodyPr/>
                    <a:lstStyle/>
                    <a:p>
                      <a:endParaRPr lang="en-SG"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r>
              <a:tr h="348493">
                <a:tc>
                  <a:txBody>
                    <a:bodyPr/>
                    <a:lstStyle/>
                    <a:p>
                      <a:pPr algn="ctr"/>
                      <a:r>
                        <a:rPr lang="en-SG" b="1" cap="all" dirty="0" smtClean="0"/>
                        <a:t>BEFORE TRANSFORMATION</a:t>
                      </a:r>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SG" b="1" cap="all" dirty="0" smtClean="0"/>
                        <a:t>After transformation</a:t>
                      </a:r>
                      <a:endParaRPr lang="en-SG" b="1" cap="all" dirty="0">
                        <a:solidFill>
                          <a:schemeClr val="tx1"/>
                        </a:solidFill>
                        <a:latin typeface="Calibri" panose="020F0502020204030204" pitchFamily="34" charset="0"/>
                        <a:cs typeface="Calibri" panose="020F0502020204030204" pitchFamily="34" charset="0"/>
                      </a:endParaRPr>
                    </a:p>
                  </a:txBody>
                  <a:tcPr/>
                </a:tc>
              </a:tr>
              <a:tr h="3746298">
                <a:tc>
                  <a:txBody>
                    <a:bodyPr/>
                    <a:lstStyle/>
                    <a:p>
                      <a:pPr algn="l"/>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smtClean="0">
                        <a:solidFill>
                          <a:schemeClr val="tx1"/>
                        </a:solidFill>
                        <a:latin typeface="Calibri" panose="020F0502020204030204" pitchFamily="34" charset="0"/>
                        <a:cs typeface="Calibri" panose="020F0502020204030204" pitchFamily="34" charset="0"/>
                      </a:endParaRPr>
                    </a:p>
                    <a:p>
                      <a:pPr algn="l"/>
                      <a:endParaRPr lang="en-SG" b="1" cap="all" dirty="0">
                        <a:solidFill>
                          <a:schemeClr val="tx1"/>
                        </a:solidFill>
                        <a:latin typeface="Calibri" panose="020F0502020204030204" pitchFamily="34" charset="0"/>
                        <a:cs typeface="Calibri" panose="020F0502020204030204" pitchFamily="34" charset="0"/>
                      </a:endParaRPr>
                    </a:p>
                  </a:txBody>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7" y="2807896"/>
            <a:ext cx="4963941" cy="12312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803" y="2721968"/>
            <a:ext cx="4776370" cy="1403089"/>
          </a:xfrm>
          <a:prstGeom prst="rect">
            <a:avLst/>
          </a:prstGeom>
        </p:spPr>
      </p:pic>
      <p:sp>
        <p:nvSpPr>
          <p:cNvPr id="7" name="TextBox 6"/>
          <p:cNvSpPr txBox="1"/>
          <p:nvPr/>
        </p:nvSpPr>
        <p:spPr>
          <a:xfrm>
            <a:off x="6533875" y="4140617"/>
            <a:ext cx="5216267" cy="584775"/>
          </a:xfrm>
          <a:prstGeom prst="rect">
            <a:avLst/>
          </a:prstGeom>
          <a:noFill/>
        </p:spPr>
        <p:txBody>
          <a:bodyPr wrap="square" rtlCol="0">
            <a:spAutoFit/>
          </a:bodyPr>
          <a:lstStyle/>
          <a:p>
            <a:r>
              <a:rPr lang="en-US" sz="1600" dirty="0" smtClean="0"/>
              <a:t>The transformed salary data was stored on an SQL database with the schema:</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718" y="4663574"/>
            <a:ext cx="3674539" cy="1633128"/>
          </a:xfrm>
          <a:prstGeom prst="rect">
            <a:avLst/>
          </a:prstGeom>
        </p:spPr>
      </p:pic>
      <p:sp>
        <p:nvSpPr>
          <p:cNvPr id="9" name="TextBox 8"/>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ANNEX</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17614480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43</a:t>
            </a:fld>
            <a:endParaRPr lang="en-SG"/>
          </a:p>
        </p:txBody>
      </p:sp>
      <p:graphicFrame>
        <p:nvGraphicFramePr>
          <p:cNvPr id="4" name="Table 3"/>
          <p:cNvGraphicFramePr>
            <a:graphicFrameLocks noGrp="1"/>
          </p:cNvGraphicFramePr>
          <p:nvPr>
            <p:extLst>
              <p:ext uri="{D42A27DB-BD31-4B8C-83A1-F6EECF244321}">
                <p14:modId xmlns:p14="http://schemas.microsoft.com/office/powerpoint/2010/main" val="719589031"/>
              </p:ext>
            </p:extLst>
          </p:nvPr>
        </p:nvGraphicFramePr>
        <p:xfrm>
          <a:off x="907161" y="1980651"/>
          <a:ext cx="10792752" cy="3831117"/>
        </p:xfrm>
        <a:graphic>
          <a:graphicData uri="http://schemas.openxmlformats.org/drawingml/2006/table">
            <a:tbl>
              <a:tblPr firstRow="1">
                <a:tableStyleId>{74C1A8A3-306A-4EB7-A6B1-4F7E0EB9C5D6}</a:tableStyleId>
              </a:tblPr>
              <a:tblGrid>
                <a:gridCol w="5064148">
                  <a:extLst>
                    <a:ext uri="{9D8B030D-6E8A-4147-A177-3AD203B41FA5}">
                      <a16:colId xmlns="" xmlns:a16="http://schemas.microsoft.com/office/drawing/2014/main" val="3919949750"/>
                    </a:ext>
                  </a:extLst>
                </a:gridCol>
                <a:gridCol w="5728604">
                  <a:extLst>
                    <a:ext uri="{9D8B030D-6E8A-4147-A177-3AD203B41FA5}">
                      <a16:colId xmlns="" xmlns:a16="http://schemas.microsoft.com/office/drawing/2014/main" val="3378052268"/>
                    </a:ext>
                  </a:extLst>
                </a:gridCol>
              </a:tblGrid>
              <a:tr h="401357">
                <a:tc gridSpan="2">
                  <a:txBody>
                    <a:bodyPr/>
                    <a:lstStyle/>
                    <a:p>
                      <a:pPr algn="ctr"/>
                      <a:r>
                        <a:rPr lang="en-SG" sz="2400" dirty="0" smtClean="0"/>
                        <a:t>GENDER</a:t>
                      </a:r>
                      <a:r>
                        <a:rPr lang="en-SG" sz="2400" baseline="0" dirty="0" smtClean="0"/>
                        <a:t> INDICATORS FROM WORLD BANK DATA </a:t>
                      </a:r>
                      <a:endParaRPr lang="en-SG" sz="2400" dirty="0">
                        <a:solidFill>
                          <a:schemeClr val="tx1"/>
                        </a:solidFill>
                        <a:latin typeface="Calibri" panose="020F0502020204030204" pitchFamily="34" charset="0"/>
                        <a:cs typeface="Calibri" panose="020F0502020204030204" pitchFamily="34" charset="0"/>
                      </a:endParaRPr>
                    </a:p>
                  </a:txBody>
                  <a:tcPr/>
                </a:tc>
                <a:tc hMerge="1">
                  <a:txBody>
                    <a:bodyPr/>
                    <a:lstStyle/>
                    <a:p>
                      <a:endParaRPr lang="en-SG"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 xmlns:a16="http://schemas.microsoft.com/office/drawing/2014/main" val="3299810456"/>
                  </a:ext>
                </a:extLst>
              </a:tr>
              <a:tr h="321086">
                <a:tc>
                  <a:txBody>
                    <a:bodyPr/>
                    <a:lstStyle/>
                    <a:p>
                      <a:pPr algn="ctr"/>
                      <a:r>
                        <a:rPr lang="en-SG" b="1" cap="all" dirty="0" smtClean="0"/>
                        <a:t>Before</a:t>
                      </a:r>
                      <a:r>
                        <a:rPr lang="en-SG" b="1" cap="all" baseline="0" dirty="0" smtClean="0"/>
                        <a:t> transformation</a:t>
                      </a:r>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SG" b="1" cap="all" dirty="0" smtClean="0"/>
                        <a:t>After transformation</a:t>
                      </a:r>
                      <a:endParaRPr lang="en-SG" b="1" cap="all"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038230680"/>
                  </a:ext>
                </a:extLst>
              </a:tr>
              <a:tr h="3008157">
                <a:tc>
                  <a:txBody>
                    <a:bodyPr/>
                    <a:lstStyle/>
                    <a:p>
                      <a:pPr algn="ctr"/>
                      <a:endParaRPr lang="en-SG" b="1" cap="all" dirty="0">
                        <a:solidFill>
                          <a:schemeClr val="tx1"/>
                        </a:solidFill>
                        <a:latin typeface="Calibri" panose="020F0502020204030204" pitchFamily="34" charset="0"/>
                        <a:cs typeface="Calibri" panose="020F0502020204030204" pitchFamily="34" charset="0"/>
                      </a:endParaRPr>
                    </a:p>
                    <a:p>
                      <a:pPr algn="ctr"/>
                      <a:endParaRPr lang="en-SG" b="1" cap="all" dirty="0">
                        <a:solidFill>
                          <a:schemeClr val="tx1"/>
                        </a:solidFill>
                        <a:latin typeface="Calibri" panose="020F0502020204030204" pitchFamily="34" charset="0"/>
                        <a:cs typeface="Calibri" panose="020F0502020204030204" pitchFamily="34" charset="0"/>
                      </a:endParaRPr>
                    </a:p>
                    <a:p>
                      <a:pPr algn="ctr"/>
                      <a:endParaRPr lang="en-SG" b="1" cap="all" dirty="0">
                        <a:solidFill>
                          <a:schemeClr val="tx1"/>
                        </a:solidFill>
                        <a:latin typeface="Calibri" panose="020F0502020204030204" pitchFamily="34" charset="0"/>
                        <a:cs typeface="Calibri" panose="020F0502020204030204" pitchFamily="34" charset="0"/>
                      </a:endParaRPr>
                    </a:p>
                    <a:p>
                      <a:pPr algn="ctr"/>
                      <a:endParaRPr lang="en-SG" b="1" cap="all" dirty="0">
                        <a:solidFill>
                          <a:schemeClr val="tx1"/>
                        </a:solidFill>
                        <a:latin typeface="Calibri" panose="020F0502020204030204" pitchFamily="34" charset="0"/>
                        <a:cs typeface="Calibri" panose="020F0502020204030204" pitchFamily="34" charset="0"/>
                      </a:endParaRPr>
                    </a:p>
                    <a:p>
                      <a:pPr algn="ctr"/>
                      <a:endParaRPr lang="en-SG" b="1" cap="all" dirty="0">
                        <a:solidFill>
                          <a:schemeClr val="tx1"/>
                        </a:solidFill>
                        <a:latin typeface="Calibri" panose="020F0502020204030204" pitchFamily="34" charset="0"/>
                        <a:cs typeface="Calibri" panose="020F0502020204030204" pitchFamily="34" charset="0"/>
                      </a:endParaRPr>
                    </a:p>
                    <a:p>
                      <a:pPr algn="ctr"/>
                      <a:endParaRPr lang="en-SG" b="1" cap="all" dirty="0">
                        <a:solidFill>
                          <a:schemeClr val="tx1"/>
                        </a:solidFill>
                        <a:latin typeface="Calibri" panose="020F0502020204030204" pitchFamily="34" charset="0"/>
                        <a:cs typeface="Calibri" panose="020F0502020204030204" pitchFamily="34" charset="0"/>
                      </a:endParaRPr>
                    </a:p>
                    <a:p>
                      <a:pPr algn="ctr"/>
                      <a:endParaRPr lang="en-SG" b="1" cap="all" dirty="0">
                        <a:solidFill>
                          <a:schemeClr val="tx1"/>
                        </a:solidFill>
                        <a:latin typeface="Calibri" panose="020F0502020204030204" pitchFamily="34" charset="0"/>
                        <a:cs typeface="Calibri" panose="020F0502020204030204" pitchFamily="34" charset="0"/>
                      </a:endParaRPr>
                    </a:p>
                    <a:p>
                      <a:pPr algn="ctr"/>
                      <a:endParaRPr lang="en-SG" b="1" cap="all" dirty="0">
                        <a:solidFill>
                          <a:schemeClr val="tx1"/>
                        </a:solidFill>
                        <a:latin typeface="Calibri" panose="020F0502020204030204" pitchFamily="34" charset="0"/>
                        <a:cs typeface="Calibri" panose="020F0502020204030204" pitchFamily="34" charset="0"/>
                      </a:endParaRPr>
                    </a:p>
                    <a:p>
                      <a:pPr algn="ctr"/>
                      <a:endParaRPr lang="en-SG" b="1" cap="all" dirty="0">
                        <a:solidFill>
                          <a:schemeClr val="tx1"/>
                        </a:solidFill>
                        <a:latin typeface="Calibri" panose="020F0502020204030204" pitchFamily="34" charset="0"/>
                        <a:cs typeface="Calibri" panose="020F0502020204030204" pitchFamily="34" charset="0"/>
                      </a:endParaRPr>
                    </a:p>
                    <a:p>
                      <a:pPr algn="ctr"/>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ctr"/>
                      <a:endParaRPr lang="en-SG" b="1" cap="all" dirty="0">
                        <a:solidFill>
                          <a:schemeClr val="tx1"/>
                        </a:solidFill>
                        <a:latin typeface="Calibri" panose="020F0502020204030204" pitchFamily="34" charset="0"/>
                        <a:cs typeface="Calibri" panose="020F0502020204030204" pitchFamily="34" charset="0"/>
                      </a:endParaRPr>
                    </a:p>
                  </a:txBody>
                  <a:tcPr/>
                </a:tc>
              </a:tr>
            </a:tbl>
          </a:graphicData>
        </a:graphic>
      </p:graphicFrame>
      <p:sp>
        <p:nvSpPr>
          <p:cNvPr id="7" name="Title 1"/>
          <p:cNvSpPr>
            <a:spLocks noGrp="1"/>
          </p:cNvSpPr>
          <p:nvPr>
            <p:ph type="title"/>
          </p:nvPr>
        </p:nvSpPr>
        <p:spPr>
          <a:xfrm>
            <a:off x="1024127" y="585216"/>
            <a:ext cx="10121927" cy="1499616"/>
          </a:xfrm>
        </p:spPr>
        <p:txBody>
          <a:bodyPr/>
          <a:lstStyle/>
          <a:p>
            <a:r>
              <a:rPr lang="en-SG" dirty="0" smtClean="0"/>
              <a:t>GENDER INDICATORS FROM </a:t>
            </a:r>
            <a:r>
              <a:rPr lang="en-SG" b="1" dirty="0" smtClean="0"/>
              <a:t>WORLD DATA</a:t>
            </a:r>
            <a:endParaRPr lang="en-SG" b="1"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162" y="3316941"/>
            <a:ext cx="5101938" cy="21500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741" y="3133579"/>
            <a:ext cx="5522259" cy="2154227"/>
          </a:xfrm>
          <a:prstGeom prst="rect">
            <a:avLst/>
          </a:prstGeom>
        </p:spPr>
      </p:pic>
      <p:sp>
        <p:nvSpPr>
          <p:cNvPr id="8" name="TextBox 7"/>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ANNEX</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514740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a:t>
            </a:r>
            <a:r>
              <a:rPr lang="mr-IN" dirty="0" smtClean="0"/>
              <a:t>–</a:t>
            </a:r>
            <a:r>
              <a:rPr lang="en-US" dirty="0" smtClean="0"/>
              <a:t> selected world bank indicators</a:t>
            </a:r>
            <a:endParaRPr lang="en-US" dirty="0"/>
          </a:p>
        </p:txBody>
      </p:sp>
      <p:sp>
        <p:nvSpPr>
          <p:cNvPr id="4" name="Slide Number Placeholder 3"/>
          <p:cNvSpPr>
            <a:spLocks noGrp="1"/>
          </p:cNvSpPr>
          <p:nvPr>
            <p:ph type="sldNum" sz="quarter" idx="12"/>
          </p:nvPr>
        </p:nvSpPr>
        <p:spPr/>
        <p:txBody>
          <a:bodyPr/>
          <a:lstStyle/>
          <a:p>
            <a:fld id="{2E9D0EDE-F711-41C3-B41C-C5BF644392C6}" type="slidenum">
              <a:rPr lang="en-SG" smtClean="0"/>
              <a:t>44</a:t>
            </a:fld>
            <a:endParaRPr lang="en-SG" dirty="0"/>
          </a:p>
        </p:txBody>
      </p:sp>
      <p:graphicFrame>
        <p:nvGraphicFramePr>
          <p:cNvPr id="8" name="Object 7"/>
          <p:cNvGraphicFramePr>
            <a:graphicFrameLocks noChangeAspect="1"/>
          </p:cNvGraphicFramePr>
          <p:nvPr>
            <p:extLst>
              <p:ext uri="{D42A27DB-BD31-4B8C-83A1-F6EECF244321}">
                <p14:modId xmlns:p14="http://schemas.microsoft.com/office/powerpoint/2010/main" val="1263128550"/>
              </p:ext>
            </p:extLst>
          </p:nvPr>
        </p:nvGraphicFramePr>
        <p:xfrm>
          <a:off x="5613400" y="3122613"/>
          <a:ext cx="965200" cy="609600"/>
        </p:xfrm>
        <a:graphic>
          <a:graphicData uri="http://schemas.openxmlformats.org/presentationml/2006/ole">
            <mc:AlternateContent xmlns:mc="http://schemas.openxmlformats.org/markup-compatibility/2006">
              <mc:Choice xmlns:v="urn:schemas-microsoft-com:vml" Requires="v">
                <p:oleObj spid="_x0000_s1226" name="Worksheet" showAsIcon="1" r:id="rId3" imgW="965200" imgH="609600" progId="Excel.Sheet.8">
                  <p:embed/>
                </p:oleObj>
              </mc:Choice>
              <mc:Fallback>
                <p:oleObj name="Worksheet" showAsIcon="1" r:id="rId3" imgW="965200" imgH="609600" progId="Excel.Sheet.8">
                  <p:embed/>
                  <p:pic>
                    <p:nvPicPr>
                      <p:cNvPr id="0" name=""/>
                      <p:cNvPicPr/>
                      <p:nvPr/>
                    </p:nvPicPr>
                    <p:blipFill>
                      <a:blip r:embed="rId4"/>
                      <a:stretch>
                        <a:fillRect/>
                      </a:stretch>
                    </p:blipFill>
                    <p:spPr>
                      <a:xfrm>
                        <a:off x="5613400" y="3122613"/>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13917570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5</a:t>
            </a:fld>
            <a:endParaRPr lang="en-SG"/>
          </a:p>
        </p:txBody>
      </p:sp>
      <p:graphicFrame>
        <p:nvGraphicFramePr>
          <p:cNvPr id="4" name="Table 3"/>
          <p:cNvGraphicFramePr>
            <a:graphicFrameLocks noGrp="1"/>
          </p:cNvGraphicFramePr>
          <p:nvPr>
            <p:extLst>
              <p:ext uri="{D42A27DB-BD31-4B8C-83A1-F6EECF244321}">
                <p14:modId xmlns:p14="http://schemas.microsoft.com/office/powerpoint/2010/main" val="1802211558"/>
              </p:ext>
            </p:extLst>
          </p:nvPr>
        </p:nvGraphicFramePr>
        <p:xfrm>
          <a:off x="907161" y="1980652"/>
          <a:ext cx="10792752" cy="4014477"/>
        </p:xfrm>
        <a:graphic>
          <a:graphicData uri="http://schemas.openxmlformats.org/drawingml/2006/table">
            <a:tbl>
              <a:tblPr firstRow="1">
                <a:tableStyleId>{EB9631B5-78F2-41C9-869B-9F39066F8104}</a:tableStyleId>
              </a:tblPr>
              <a:tblGrid>
                <a:gridCol w="1709169">
                  <a:extLst>
                    <a:ext uri="{9D8B030D-6E8A-4147-A177-3AD203B41FA5}">
                      <a16:colId xmlns="" xmlns:a16="http://schemas.microsoft.com/office/drawing/2014/main" val="3919949750"/>
                    </a:ext>
                  </a:extLst>
                </a:gridCol>
                <a:gridCol w="9083583">
                  <a:extLst>
                    <a:ext uri="{9D8B030D-6E8A-4147-A177-3AD203B41FA5}">
                      <a16:colId xmlns="" xmlns:a16="http://schemas.microsoft.com/office/drawing/2014/main" val="3378052268"/>
                    </a:ext>
                  </a:extLst>
                </a:gridCol>
              </a:tblGrid>
              <a:tr h="368942">
                <a:tc gridSpan="2">
                  <a:txBody>
                    <a:bodyPr/>
                    <a:lstStyle/>
                    <a:p>
                      <a:pPr algn="ctr"/>
                      <a:r>
                        <a:rPr lang="en-SG" sz="2400" dirty="0" smtClean="0"/>
                        <a:t>SINGAPORE</a:t>
                      </a:r>
                      <a:r>
                        <a:rPr lang="en-SG" sz="2400" baseline="0" dirty="0" smtClean="0"/>
                        <a:t> </a:t>
                      </a:r>
                      <a:r>
                        <a:rPr lang="en-SG" sz="2400" dirty="0" smtClean="0"/>
                        <a:t>TRENDS</a:t>
                      </a:r>
                      <a:endParaRPr lang="en-SG" sz="2400" dirty="0">
                        <a:solidFill>
                          <a:schemeClr val="tx1"/>
                        </a:solidFill>
                        <a:latin typeface="Calibri" panose="020F0502020204030204" pitchFamily="34" charset="0"/>
                        <a:cs typeface="Calibri" panose="020F0502020204030204" pitchFamily="34" charset="0"/>
                      </a:endParaRPr>
                    </a:p>
                  </a:txBody>
                  <a:tcPr/>
                </a:tc>
                <a:tc hMerge="1">
                  <a:txBody>
                    <a:bodyPr/>
                    <a:lstStyle/>
                    <a:p>
                      <a:endParaRPr lang="en-SG"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 xmlns:a16="http://schemas.microsoft.com/office/drawing/2014/main" val="3299810456"/>
                  </a:ext>
                </a:extLst>
              </a:tr>
              <a:tr h="368942">
                <a:tc>
                  <a:txBody>
                    <a:bodyPr/>
                    <a:lstStyle/>
                    <a:p>
                      <a:pPr algn="l"/>
                      <a:r>
                        <a:rPr lang="en-SG" b="1" cap="all" dirty="0" smtClean="0"/>
                        <a:t>Source</a:t>
                      </a:r>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SG" b="1" cap="all" dirty="0" smtClean="0"/>
                        <a:t>Data</a:t>
                      </a:r>
                      <a:r>
                        <a:rPr lang="en-SG" b="1" cap="all" baseline="0" dirty="0" smtClean="0"/>
                        <a:t> Sets </a:t>
                      </a:r>
                      <a:endParaRPr lang="en-SG" b="1" cap="all"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038230680"/>
                  </a:ext>
                </a:extLst>
              </a:tr>
              <a:tr h="1182637">
                <a:tc rowSpan="4">
                  <a:txBody>
                    <a:bodyPr/>
                    <a:lstStyle/>
                    <a:p>
                      <a:r>
                        <a:rPr lang="en-SG" dirty="0" err="1" smtClean="0"/>
                        <a:t>Data@Gov</a:t>
                      </a:r>
                      <a:endParaRPr lang="en-SG" dirty="0">
                        <a:solidFill>
                          <a:schemeClr val="tx1"/>
                        </a:solidFill>
                        <a:latin typeface="Calibri" panose="020F0502020204030204" pitchFamily="34" charset="0"/>
                        <a:cs typeface="Calibri" panose="020F0502020204030204" pitchFamily="34" charset="0"/>
                      </a:endParaRPr>
                    </a:p>
                  </a:txBody>
                  <a:tcPr/>
                </a:tc>
                <a:tc>
                  <a:txBody>
                    <a:bodyPr/>
                    <a:lstStyle/>
                    <a:p>
                      <a:pPr marL="0" indent="0">
                        <a:lnSpc>
                          <a:spcPct val="100000"/>
                        </a:lnSpc>
                        <a:buFont typeface="Arial" panose="020B0604020202020204" pitchFamily="34" charset="0"/>
                        <a:buNone/>
                      </a:pPr>
                      <a:r>
                        <a:rPr lang="en-US" baseline="0" dirty="0" smtClean="0"/>
                        <a:t>Key Indicators On Gender, Annual</a:t>
                      </a:r>
                    </a:p>
                    <a:p>
                      <a:pPr marL="285750" indent="-285750">
                        <a:lnSpc>
                          <a:spcPct val="100000"/>
                        </a:lnSpc>
                        <a:buFont typeface="Arial" panose="020B0604020202020204" pitchFamily="34" charset="0"/>
                        <a:buChar char="•"/>
                      </a:pPr>
                      <a:r>
                        <a:rPr lang="en-US" baseline="0" dirty="0" smtClean="0"/>
                        <a:t>Literacy Rate, Combined Gross Enrolment Ratio and Key </a:t>
                      </a:r>
                      <a:r>
                        <a:rPr lang="en-US" baseline="0" dirty="0" err="1" smtClean="0"/>
                        <a:t>Labour</a:t>
                      </a:r>
                      <a:r>
                        <a:rPr lang="en-US" baseline="0" dirty="0" smtClean="0"/>
                        <a:t> Force indicators by Sex</a:t>
                      </a:r>
                    </a:p>
                    <a:p>
                      <a:pPr marL="285750" indent="-285750">
                        <a:lnSpc>
                          <a:spcPct val="100000"/>
                        </a:lnSpc>
                        <a:buFont typeface="Arial" panose="020B0604020202020204" pitchFamily="34" charset="0"/>
                        <a:buChar char="•"/>
                      </a:pPr>
                      <a:r>
                        <a:rPr lang="en-US" dirty="0" smtClean="0"/>
                        <a:t>Mean Years of Schooling &amp; Median Age At First Marriage by Sex</a:t>
                      </a:r>
                    </a:p>
                    <a:p>
                      <a:pPr marL="0" indent="0">
                        <a:lnSpc>
                          <a:spcPct val="114000"/>
                        </a:lnSpc>
                        <a:buFont typeface="Arial" panose="020B0604020202020204" pitchFamily="34" charset="0"/>
                        <a:buNone/>
                      </a:pPr>
                      <a:r>
                        <a:rPr lang="en-US" sz="1400" dirty="0" smtClean="0"/>
                        <a:t>URL: </a:t>
                      </a:r>
                      <a:r>
                        <a:rPr lang="en-US" sz="1400" dirty="0" smtClean="0">
                          <a:hlinkClick r:id="rId2"/>
                        </a:rPr>
                        <a:t>https://data.gov.sg/dataset/key-indicators-on-gender-annual</a:t>
                      </a:r>
                      <a:endParaRPr lang="en-US" sz="1400" dirty="0" smtClean="0"/>
                    </a:p>
                    <a:p>
                      <a:pPr marL="0" indent="0">
                        <a:lnSpc>
                          <a:spcPct val="50000"/>
                        </a:lnSpc>
                        <a:buFont typeface="Arial" panose="020B0604020202020204" pitchFamily="34" charset="0"/>
                        <a:buNone/>
                      </a:pPr>
                      <a:endParaRPr lang="en-US" dirty="0" smtClean="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1726834980"/>
                  </a:ext>
                </a:extLst>
              </a:tr>
              <a:tr h="552150">
                <a:tc vMerge="1">
                  <a:txBody>
                    <a:bodyPr/>
                    <a:lstStyle/>
                    <a:p>
                      <a:endParaRPr lang="en-SG"/>
                    </a:p>
                  </a:txBody>
                  <a:tcPr/>
                </a:tc>
                <a:tc>
                  <a:txBody>
                    <a:bodyPr/>
                    <a:lstStyle/>
                    <a:p>
                      <a:pPr marL="8890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800" u="none" strike="noStrike" dirty="0" smtClean="0">
                          <a:effectLst/>
                        </a:rPr>
                        <a:t>Combined And Gross Enrolment Ratio For Primary, Secondary &amp; Tertiary Education</a:t>
                      </a:r>
                    </a:p>
                    <a:p>
                      <a:pPr marL="88900" indent="0" algn="l" fontAlgn="b">
                        <a:buFont typeface="Arial" panose="020B0604020202020204" pitchFamily="34" charset="0"/>
                        <a:buNone/>
                      </a:pPr>
                      <a:r>
                        <a:rPr lang="en-US" sz="1400" u="none" strike="noStrike" dirty="0" smtClean="0">
                          <a:effectLst/>
                        </a:rPr>
                        <a:t>URL: </a:t>
                      </a:r>
                      <a:r>
                        <a:rPr lang="en-US" sz="1400" u="none" strike="noStrike" dirty="0" smtClean="0">
                          <a:effectLst/>
                          <a:hlinkClick r:id="rId3"/>
                        </a:rPr>
                        <a:t>https://data.gov.sg/dataset/combined-and-gross-enrolment-ratio-for-primary-secondary-tertiary-education</a:t>
                      </a:r>
                      <a:endParaRPr lang="en-US" sz="1400" u="none" strike="noStrike" dirty="0" smtClean="0">
                        <a:effectLst/>
                      </a:endParaRPr>
                    </a:p>
                    <a:p>
                      <a:pPr marL="88900" indent="0" algn="l" fontAlgn="b">
                        <a:lnSpc>
                          <a:spcPct val="50000"/>
                        </a:lnSpc>
                        <a:buFont typeface="Arial" panose="020B0604020202020204" pitchFamily="34" charset="0"/>
                        <a:buNone/>
                      </a:pPr>
                      <a:endParaRPr lang="en-US" sz="1800" b="0" i="0" u="none" strike="noStrike" dirty="0" smtClean="0">
                        <a:solidFill>
                          <a:srgbClr val="000000"/>
                        </a:solidFill>
                        <a:effectLst/>
                        <a:latin typeface="Calibri" panose="020F0502020204030204" pitchFamily="34" charset="0"/>
                        <a:cs typeface="Calibri" panose="020F0502020204030204" pitchFamily="34" charset="0"/>
                      </a:endParaRPr>
                    </a:p>
                  </a:txBody>
                  <a:tcPr marL="6350" marR="6350" marT="6350" marB="0"/>
                </a:tc>
                <a:extLst>
                  <a:ext uri="{0D108BD9-81ED-4DB2-BD59-A6C34878D82A}">
                    <a16:rowId xmlns="" xmlns:a16="http://schemas.microsoft.com/office/drawing/2014/main" val="1240113867"/>
                  </a:ext>
                </a:extLst>
              </a:tr>
              <a:tr h="552150">
                <a:tc vMerge="1">
                  <a:txBody>
                    <a:bodyPr/>
                    <a:lstStyle/>
                    <a:p>
                      <a:endParaRPr lang="en-SG"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890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800" u="none" strike="noStrike" dirty="0" smtClean="0">
                          <a:effectLst/>
                        </a:rPr>
                        <a:t>Resident </a:t>
                      </a:r>
                      <a:r>
                        <a:rPr lang="en-US" sz="1800" u="none" strike="noStrike" dirty="0" err="1" smtClean="0">
                          <a:effectLst/>
                        </a:rPr>
                        <a:t>Labour</a:t>
                      </a:r>
                      <a:r>
                        <a:rPr lang="en-US" sz="1800" u="none" strike="noStrike" dirty="0" smtClean="0">
                          <a:effectLst/>
                        </a:rPr>
                        <a:t> Force Aged 15 Years and Over by Highest Qualification Attained and Sex</a:t>
                      </a:r>
                    </a:p>
                    <a:p>
                      <a:pPr marL="88900" indent="0" algn="l" fontAlgn="b">
                        <a:buFont typeface="Arial" panose="020B0604020202020204" pitchFamily="34" charset="0"/>
                        <a:buNone/>
                      </a:pPr>
                      <a:r>
                        <a:rPr lang="en-US" sz="1400" u="none" strike="noStrike" dirty="0" smtClean="0">
                          <a:effectLst/>
                        </a:rPr>
                        <a:t>URL: </a:t>
                      </a:r>
                      <a:r>
                        <a:rPr lang="en-US" sz="1400" u="none" strike="noStrike" dirty="0" smtClean="0">
                          <a:effectLst/>
                          <a:hlinkClick r:id="rId4"/>
                        </a:rPr>
                        <a:t>https://data.gov.sg/dataset/resident-labour-force-aged-15-years-and-over-by-highest-qualification-attained-and-sex</a:t>
                      </a:r>
                      <a:endParaRPr lang="en-US" sz="1400" u="none" strike="noStrike" dirty="0" smtClean="0">
                        <a:effectLst/>
                      </a:endParaRPr>
                    </a:p>
                    <a:p>
                      <a:pPr marL="88900" indent="0" algn="l" fontAlgn="b">
                        <a:lnSpc>
                          <a:spcPct val="50000"/>
                        </a:lnSpc>
                        <a:buFont typeface="Arial" panose="020B0604020202020204" pitchFamily="34" charset="0"/>
                        <a:buNone/>
                      </a:pPr>
                      <a:endParaRPr lang="en-US" sz="1800" b="0" i="0" u="none" strike="noStrike" dirty="0" smtClean="0">
                        <a:solidFill>
                          <a:srgbClr val="000000"/>
                        </a:solidFill>
                        <a:effectLst/>
                        <a:latin typeface="Calibri" panose="020F0502020204030204" pitchFamily="34" charset="0"/>
                        <a:cs typeface="Calibri" panose="020F0502020204030204" pitchFamily="34" charset="0"/>
                      </a:endParaRPr>
                    </a:p>
                  </a:txBody>
                  <a:tcPr marL="6350" marR="6350" marT="6350" marB="0"/>
                </a:tc>
                <a:extLst>
                  <a:ext uri="{0D108BD9-81ED-4DB2-BD59-A6C34878D82A}">
                    <a16:rowId xmlns="" xmlns:a16="http://schemas.microsoft.com/office/drawing/2014/main" val="2427348298"/>
                  </a:ext>
                </a:extLst>
              </a:tr>
              <a:tr h="552150">
                <a:tc vMerge="1">
                  <a:txBody>
                    <a:bodyPr/>
                    <a:lstStyle/>
                    <a:p>
                      <a:endParaRPr lang="en-SG"/>
                    </a:p>
                  </a:txBody>
                  <a:tcPr/>
                </a:tc>
                <a:tc>
                  <a:txBody>
                    <a:bodyPr/>
                    <a:lstStyle/>
                    <a:p>
                      <a:pPr marL="88900" indent="0" algn="l" fontAlgn="b">
                        <a:buFont typeface="Arial" panose="020B0604020202020204" pitchFamily="34" charset="0"/>
                        <a:buNone/>
                      </a:pPr>
                      <a:r>
                        <a:rPr lang="en-US" sz="1800" u="none" strike="noStrike" dirty="0" smtClean="0">
                          <a:effectLst/>
                        </a:rPr>
                        <a:t>Residents Outside the </a:t>
                      </a:r>
                      <a:r>
                        <a:rPr lang="en-US" sz="1800" u="none" strike="noStrike" dirty="0" err="1" smtClean="0">
                          <a:effectLst/>
                        </a:rPr>
                        <a:t>Labour</a:t>
                      </a:r>
                      <a:r>
                        <a:rPr lang="en-US" sz="1800" u="none" strike="noStrike" dirty="0" smtClean="0">
                          <a:effectLst/>
                        </a:rPr>
                        <a:t> Force by Highest Qualification Attained, Age and Sex</a:t>
                      </a:r>
                    </a:p>
                    <a:p>
                      <a:pPr marL="8890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dirty="0" smtClean="0"/>
                        <a:t>URL: </a:t>
                      </a:r>
                      <a:r>
                        <a:rPr lang="en-US" sz="1400" dirty="0" smtClean="0">
                          <a:hlinkClick r:id="rId5"/>
                        </a:rPr>
                        <a:t>https://data.gov.sg/dataset/residents-outside-the-labour-force-by-highest-qualification-attained-age-and-sex</a:t>
                      </a:r>
                      <a:endParaRPr lang="en-US" sz="1400" dirty="0" smtClean="0"/>
                    </a:p>
                    <a:p>
                      <a:pPr marL="88900" marR="0" lvl="0" indent="0" algn="l" defTabSz="914400" rtl="0" eaLnBrk="1" fontAlgn="b" latinLnBrk="0" hangingPunct="1">
                        <a:lnSpc>
                          <a:spcPct val="50000"/>
                        </a:lnSpc>
                        <a:spcBef>
                          <a:spcPts val="0"/>
                        </a:spcBef>
                        <a:spcAft>
                          <a:spcPts val="0"/>
                        </a:spcAft>
                        <a:buClrTx/>
                        <a:buSzTx/>
                        <a:buFont typeface="Arial" panose="020B0604020202020204" pitchFamily="34" charset="0"/>
                        <a:buNone/>
                        <a:tabLst/>
                        <a:defRPr/>
                      </a:pPr>
                      <a:endParaRPr lang="en-US" dirty="0" smtClean="0">
                        <a:solidFill>
                          <a:schemeClr val="tx1"/>
                        </a:solidFill>
                        <a:latin typeface="Calibri" panose="020F0502020204030204" pitchFamily="34" charset="0"/>
                        <a:cs typeface="Calibri" panose="020F0502020204030204" pitchFamily="34" charset="0"/>
                      </a:endParaRPr>
                    </a:p>
                  </a:txBody>
                  <a:tcPr marL="6350" marR="6350" marT="6350" marB="0"/>
                </a:tc>
                <a:extLst>
                  <a:ext uri="{0D108BD9-81ED-4DB2-BD59-A6C34878D82A}">
                    <a16:rowId xmlns="" xmlns:a16="http://schemas.microsoft.com/office/drawing/2014/main" val="3729524595"/>
                  </a:ext>
                </a:extLst>
              </a:tr>
            </a:tbl>
          </a:graphicData>
        </a:graphic>
      </p:graphicFrame>
      <p:sp>
        <p:nvSpPr>
          <p:cNvPr id="11" name="Title 1"/>
          <p:cNvSpPr>
            <a:spLocks noGrp="1"/>
          </p:cNvSpPr>
          <p:nvPr>
            <p:ph type="title"/>
          </p:nvPr>
        </p:nvSpPr>
        <p:spPr>
          <a:xfrm>
            <a:off x="1024127" y="585216"/>
            <a:ext cx="10121927" cy="1499616"/>
          </a:xfrm>
        </p:spPr>
        <p:txBody>
          <a:bodyPr/>
          <a:lstStyle/>
          <a:p>
            <a:r>
              <a:rPr lang="en-SG" dirty="0" smtClean="0"/>
              <a:t>GENDER DIFFERENCES IN </a:t>
            </a:r>
            <a:r>
              <a:rPr lang="en-SG" b="1" dirty="0" err="1" smtClean="0"/>
              <a:t>SINGAPORe</a:t>
            </a:r>
            <a:endParaRPr lang="en-SG" b="1" dirty="0"/>
          </a:p>
        </p:txBody>
      </p:sp>
      <p:sp>
        <p:nvSpPr>
          <p:cNvPr id="5" name="TextBox 4"/>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SETS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SG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2959599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6</a:t>
            </a:fld>
            <a:endParaRPr lang="en-SG"/>
          </a:p>
        </p:txBody>
      </p:sp>
      <p:graphicFrame>
        <p:nvGraphicFramePr>
          <p:cNvPr id="4" name="Table 3"/>
          <p:cNvGraphicFramePr>
            <a:graphicFrameLocks noGrp="1"/>
          </p:cNvGraphicFramePr>
          <p:nvPr>
            <p:extLst>
              <p:ext uri="{D42A27DB-BD31-4B8C-83A1-F6EECF244321}">
                <p14:modId xmlns:p14="http://schemas.microsoft.com/office/powerpoint/2010/main" val="1783839668"/>
              </p:ext>
            </p:extLst>
          </p:nvPr>
        </p:nvGraphicFramePr>
        <p:xfrm>
          <a:off x="907161" y="1980654"/>
          <a:ext cx="10792752" cy="1527174"/>
        </p:xfrm>
        <a:graphic>
          <a:graphicData uri="http://schemas.openxmlformats.org/drawingml/2006/table">
            <a:tbl>
              <a:tblPr firstRow="1">
                <a:tableStyleId>{EB9631B5-78F2-41C9-869B-9F39066F8104}</a:tableStyleId>
              </a:tblPr>
              <a:tblGrid>
                <a:gridCol w="1709169">
                  <a:extLst>
                    <a:ext uri="{9D8B030D-6E8A-4147-A177-3AD203B41FA5}">
                      <a16:colId xmlns="" xmlns:a16="http://schemas.microsoft.com/office/drawing/2014/main" val="3919949750"/>
                    </a:ext>
                  </a:extLst>
                </a:gridCol>
                <a:gridCol w="9083583">
                  <a:extLst>
                    <a:ext uri="{9D8B030D-6E8A-4147-A177-3AD203B41FA5}">
                      <a16:colId xmlns="" xmlns:a16="http://schemas.microsoft.com/office/drawing/2014/main" val="3378052268"/>
                    </a:ext>
                  </a:extLst>
                </a:gridCol>
              </a:tblGrid>
              <a:tr h="428112">
                <a:tc gridSpan="2">
                  <a:txBody>
                    <a:bodyPr/>
                    <a:lstStyle/>
                    <a:p>
                      <a:pPr algn="ctr"/>
                      <a:r>
                        <a:rPr lang="en-SG" sz="2400" dirty="0" smtClean="0"/>
                        <a:t>GRADUATES</a:t>
                      </a:r>
                      <a:r>
                        <a:rPr lang="en-SG" sz="2400" baseline="0" dirty="0" smtClean="0"/>
                        <a:t> BY COURSE</a:t>
                      </a:r>
                      <a:endParaRPr lang="en-SG" sz="2400" dirty="0">
                        <a:solidFill>
                          <a:schemeClr val="tx1"/>
                        </a:solidFill>
                        <a:latin typeface="Calibri" panose="020F0502020204030204" pitchFamily="34" charset="0"/>
                        <a:cs typeface="Calibri" panose="020F0502020204030204" pitchFamily="34" charset="0"/>
                      </a:endParaRPr>
                    </a:p>
                  </a:txBody>
                  <a:tcPr/>
                </a:tc>
                <a:tc hMerge="1">
                  <a:txBody>
                    <a:bodyPr/>
                    <a:lstStyle/>
                    <a:p>
                      <a:endParaRPr lang="en-SG"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 xmlns:a16="http://schemas.microsoft.com/office/drawing/2014/main" val="3299810456"/>
                  </a:ext>
                </a:extLst>
              </a:tr>
              <a:tr h="342490">
                <a:tc>
                  <a:txBody>
                    <a:bodyPr/>
                    <a:lstStyle/>
                    <a:p>
                      <a:pPr algn="l"/>
                      <a:r>
                        <a:rPr lang="en-SG" b="1" cap="all" dirty="0" smtClean="0"/>
                        <a:t>Source</a:t>
                      </a:r>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SG" b="1" cap="all" dirty="0" smtClean="0"/>
                        <a:t>Data</a:t>
                      </a:r>
                      <a:r>
                        <a:rPr lang="en-SG" b="1" cap="all" baseline="0" dirty="0" smtClean="0"/>
                        <a:t> Sets </a:t>
                      </a:r>
                      <a:endParaRPr lang="en-SG" b="1" cap="all"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038230680"/>
                  </a:ext>
                </a:extLst>
              </a:tr>
              <a:tr h="704214">
                <a:tc>
                  <a:txBody>
                    <a:bodyPr/>
                    <a:lstStyle/>
                    <a:p>
                      <a:r>
                        <a:rPr lang="en-SG" dirty="0" err="1" smtClean="0"/>
                        <a:t>Data@Gov</a:t>
                      </a:r>
                      <a:endParaRPr lang="en-SG" dirty="0">
                        <a:solidFill>
                          <a:schemeClr val="tx1"/>
                        </a:solidFill>
                        <a:latin typeface="Calibri" panose="020F0502020204030204" pitchFamily="34" charset="0"/>
                        <a:cs typeface="Calibri" panose="020F0502020204030204" pitchFamily="34" charset="0"/>
                      </a:endParaRPr>
                    </a:p>
                  </a:txBody>
                  <a:tcPr/>
                </a:tc>
                <a:tc>
                  <a:txBody>
                    <a:bodyPr/>
                    <a:lstStyle/>
                    <a:p>
                      <a:pPr marL="14288" indent="0" algn="l" fontAlgn="b">
                        <a:buFont typeface="Arial" panose="020B0604020202020204" pitchFamily="34" charset="0"/>
                        <a:buNone/>
                        <a:tabLst/>
                      </a:pPr>
                      <a:r>
                        <a:rPr lang="en-US" sz="1800" u="none" strike="noStrike" dirty="0" smtClean="0">
                          <a:effectLst/>
                        </a:rPr>
                        <a:t>Graduates From University First Degree Courses By Type Of Course</a:t>
                      </a:r>
                    </a:p>
                    <a:p>
                      <a:pPr marL="0" indent="0">
                        <a:buFont typeface="Arial" panose="020B0604020202020204" pitchFamily="34" charset="0"/>
                        <a:buNone/>
                      </a:pPr>
                      <a:r>
                        <a:rPr lang="en-US" sz="1400" dirty="0" smtClean="0"/>
                        <a:t>URL: </a:t>
                      </a:r>
                      <a:r>
                        <a:rPr lang="en-US" sz="1400" dirty="0" smtClean="0">
                          <a:hlinkClick r:id="rId2"/>
                        </a:rPr>
                        <a:t>https://data.gov.sg/dataset/graduates-from-university-first-degree-courses-by-type-of-course</a:t>
                      </a:r>
                      <a:endParaRPr lang="en-US" dirty="0" smtClean="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172683498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10301704"/>
              </p:ext>
            </p:extLst>
          </p:nvPr>
        </p:nvGraphicFramePr>
        <p:xfrm>
          <a:off x="907161" y="4346156"/>
          <a:ext cx="10792752" cy="1536684"/>
        </p:xfrm>
        <a:graphic>
          <a:graphicData uri="http://schemas.openxmlformats.org/drawingml/2006/table">
            <a:tbl>
              <a:tblPr firstRow="1">
                <a:tableStyleId>{EB9631B5-78F2-41C9-869B-9F39066F8104}</a:tableStyleId>
              </a:tblPr>
              <a:tblGrid>
                <a:gridCol w="1709169">
                  <a:extLst>
                    <a:ext uri="{9D8B030D-6E8A-4147-A177-3AD203B41FA5}">
                      <a16:colId xmlns="" xmlns:a16="http://schemas.microsoft.com/office/drawing/2014/main" val="487363940"/>
                    </a:ext>
                  </a:extLst>
                </a:gridCol>
                <a:gridCol w="9083583">
                  <a:extLst>
                    <a:ext uri="{9D8B030D-6E8A-4147-A177-3AD203B41FA5}">
                      <a16:colId xmlns="" xmlns:a16="http://schemas.microsoft.com/office/drawing/2014/main" val="192850829"/>
                    </a:ext>
                  </a:extLst>
                </a:gridCol>
              </a:tblGrid>
              <a:tr h="375988">
                <a:tc gridSpan="2">
                  <a:txBody>
                    <a:bodyPr/>
                    <a:lstStyle/>
                    <a:p>
                      <a:pPr algn="ctr"/>
                      <a:r>
                        <a:rPr lang="en-SG" sz="2400" dirty="0" smtClean="0"/>
                        <a:t>SALARIES</a:t>
                      </a:r>
                      <a:endParaRPr lang="en-SG" sz="2400" dirty="0">
                        <a:solidFill>
                          <a:schemeClr val="tx1"/>
                        </a:solidFill>
                        <a:latin typeface="Calibri" panose="020F0502020204030204" pitchFamily="34" charset="0"/>
                        <a:cs typeface="Calibri" panose="020F0502020204030204" pitchFamily="34" charset="0"/>
                      </a:endParaRPr>
                    </a:p>
                  </a:txBody>
                  <a:tcPr/>
                </a:tc>
                <a:tc hMerge="1">
                  <a:txBody>
                    <a:bodyPr/>
                    <a:lstStyle/>
                    <a:p>
                      <a:endParaRPr lang="en-SG"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 xmlns:a16="http://schemas.microsoft.com/office/drawing/2014/main" val="2005811141"/>
                  </a:ext>
                </a:extLst>
              </a:tr>
              <a:tr h="300790">
                <a:tc>
                  <a:txBody>
                    <a:bodyPr/>
                    <a:lstStyle/>
                    <a:p>
                      <a:pPr algn="l"/>
                      <a:r>
                        <a:rPr lang="en-SG" b="1" cap="all" dirty="0" smtClean="0"/>
                        <a:t>Source</a:t>
                      </a:r>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SG" b="1" cap="all" dirty="0" smtClean="0"/>
                        <a:t>Data</a:t>
                      </a:r>
                      <a:r>
                        <a:rPr lang="en-SG" b="1" cap="all" baseline="0" dirty="0" smtClean="0"/>
                        <a:t> Sets </a:t>
                      </a:r>
                      <a:endParaRPr lang="en-SG" b="1" cap="all"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1917808622"/>
                  </a:ext>
                </a:extLst>
              </a:tr>
              <a:tr h="713724">
                <a:tc>
                  <a:txBody>
                    <a:bodyPr/>
                    <a:lstStyle/>
                    <a:p>
                      <a:r>
                        <a:rPr lang="en-SG" dirty="0" smtClean="0"/>
                        <a:t>Ministry</a:t>
                      </a:r>
                      <a:r>
                        <a:rPr lang="en-SG" baseline="0" dirty="0" smtClean="0"/>
                        <a:t> of Manpower</a:t>
                      </a:r>
                      <a:endParaRPr lang="en-SG" dirty="0"/>
                    </a:p>
                  </a:txBody>
                  <a:tcPr/>
                </a:tc>
                <a:tc>
                  <a:txBody>
                    <a:bodyPr/>
                    <a:lstStyle/>
                    <a:p>
                      <a:pPr marL="88900" indent="-74613" algn="l" fontAlgn="b">
                        <a:buFont typeface="Arial" panose="020B0604020202020204" pitchFamily="34" charset="0"/>
                        <a:buNone/>
                        <a:tabLst/>
                      </a:pPr>
                      <a:r>
                        <a:rPr lang="en-US" sz="1800" u="none" strike="noStrike" dirty="0" smtClean="0">
                          <a:effectLst/>
                        </a:rPr>
                        <a:t>Median Monthly Basic and Gross Wages of Common Occupations by Sex in All Industries</a:t>
                      </a:r>
                    </a:p>
                    <a:p>
                      <a:pPr marL="0" indent="0">
                        <a:buFont typeface="Arial" panose="020B0604020202020204" pitchFamily="34" charset="0"/>
                        <a:buNone/>
                      </a:pPr>
                      <a:r>
                        <a:rPr lang="en-US" sz="1400" dirty="0" smtClean="0"/>
                        <a:t>URL: </a:t>
                      </a:r>
                      <a:r>
                        <a:rPr lang="en-US" sz="1400" dirty="0" smtClean="0">
                          <a:hlinkClick r:id="rId3"/>
                        </a:rPr>
                        <a:t>http://stats.mom.gov.sg/Pages/Occupational-Wages-Tables2017.aspx</a:t>
                      </a:r>
                      <a:r>
                        <a:rPr lang="en-US" sz="1400" dirty="0" smtClean="0"/>
                        <a:t> </a:t>
                      </a:r>
                      <a:endParaRPr lang="en-US" dirty="0" smtClean="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233106358"/>
                  </a:ext>
                </a:extLst>
              </a:tr>
            </a:tbl>
          </a:graphicData>
        </a:graphic>
      </p:graphicFrame>
      <p:sp>
        <p:nvSpPr>
          <p:cNvPr id="6" name="TextBox 5"/>
          <p:cNvSpPr txBox="1"/>
          <p:nvPr/>
        </p:nvSpPr>
        <p:spPr>
          <a:xfrm>
            <a:off x="838866" y="6470704"/>
            <a:ext cx="2593298" cy="276999"/>
          </a:xfrm>
          <a:prstGeom prst="rect">
            <a:avLst/>
          </a:prstGeom>
          <a:noFill/>
        </p:spPr>
        <p:txBody>
          <a:bodyPr wrap="square" rtlCol="0">
            <a:spAutoFit/>
          </a:bodyPr>
          <a:lstStyle/>
          <a:p>
            <a:r>
              <a:rPr lang="en-US" sz="1200" smtClean="0">
                <a:solidFill>
                  <a:schemeClr val="bg1">
                    <a:lumMod val="50000"/>
                  </a:schemeClr>
                </a:solidFill>
                <a:latin typeface="+mj-lt"/>
              </a:rPr>
              <a:t>DATA SETS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SG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1560619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9D0EDE-F711-41C3-B41C-C5BF644392C6}" type="slidenum">
              <a:rPr lang="en-SG" smtClean="0"/>
              <a:t>7</a:t>
            </a:fld>
            <a:endParaRPr lang="en-SG"/>
          </a:p>
        </p:txBody>
      </p:sp>
      <p:graphicFrame>
        <p:nvGraphicFramePr>
          <p:cNvPr id="4" name="Table 3"/>
          <p:cNvGraphicFramePr>
            <a:graphicFrameLocks noGrp="1"/>
          </p:cNvGraphicFramePr>
          <p:nvPr>
            <p:extLst>
              <p:ext uri="{D42A27DB-BD31-4B8C-83A1-F6EECF244321}">
                <p14:modId xmlns:p14="http://schemas.microsoft.com/office/powerpoint/2010/main" val="963034518"/>
              </p:ext>
            </p:extLst>
          </p:nvPr>
        </p:nvGraphicFramePr>
        <p:xfrm>
          <a:off x="907161" y="1980651"/>
          <a:ext cx="10792752" cy="2244839"/>
        </p:xfrm>
        <a:graphic>
          <a:graphicData uri="http://schemas.openxmlformats.org/drawingml/2006/table">
            <a:tbl>
              <a:tblPr firstRow="1">
                <a:tableStyleId>{74C1A8A3-306A-4EB7-A6B1-4F7E0EB9C5D6}</a:tableStyleId>
              </a:tblPr>
              <a:tblGrid>
                <a:gridCol w="1709169">
                  <a:extLst>
                    <a:ext uri="{9D8B030D-6E8A-4147-A177-3AD203B41FA5}">
                      <a16:colId xmlns="" xmlns:a16="http://schemas.microsoft.com/office/drawing/2014/main" val="3919949750"/>
                    </a:ext>
                  </a:extLst>
                </a:gridCol>
                <a:gridCol w="9083583">
                  <a:extLst>
                    <a:ext uri="{9D8B030D-6E8A-4147-A177-3AD203B41FA5}">
                      <a16:colId xmlns="" xmlns:a16="http://schemas.microsoft.com/office/drawing/2014/main" val="3378052268"/>
                    </a:ext>
                  </a:extLst>
                </a:gridCol>
              </a:tblGrid>
              <a:tr h="488008">
                <a:tc gridSpan="2">
                  <a:txBody>
                    <a:bodyPr/>
                    <a:lstStyle/>
                    <a:p>
                      <a:pPr algn="ctr"/>
                      <a:r>
                        <a:rPr lang="en-SG" sz="2400" dirty="0" smtClean="0"/>
                        <a:t>GENDER</a:t>
                      </a:r>
                      <a:r>
                        <a:rPr lang="en-SG" sz="2400" baseline="0" dirty="0" smtClean="0"/>
                        <a:t> INDICATORS FROM WORLD BANK DATA </a:t>
                      </a:r>
                      <a:endParaRPr lang="en-SG" sz="2400" dirty="0">
                        <a:solidFill>
                          <a:schemeClr val="tx1"/>
                        </a:solidFill>
                        <a:latin typeface="Calibri" panose="020F0502020204030204" pitchFamily="34" charset="0"/>
                        <a:cs typeface="Calibri" panose="020F0502020204030204" pitchFamily="34" charset="0"/>
                      </a:endParaRPr>
                    </a:p>
                  </a:txBody>
                  <a:tcPr/>
                </a:tc>
                <a:tc hMerge="1">
                  <a:txBody>
                    <a:bodyPr/>
                    <a:lstStyle/>
                    <a:p>
                      <a:endParaRPr lang="en-SG"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 xmlns:a16="http://schemas.microsoft.com/office/drawing/2014/main" val="3299810456"/>
                  </a:ext>
                </a:extLst>
              </a:tr>
              <a:tr h="390407">
                <a:tc>
                  <a:txBody>
                    <a:bodyPr/>
                    <a:lstStyle/>
                    <a:p>
                      <a:pPr algn="l"/>
                      <a:r>
                        <a:rPr lang="en-SG" b="1" cap="all" dirty="0" smtClean="0"/>
                        <a:t>Source</a:t>
                      </a:r>
                      <a:endParaRPr lang="en-SG" b="1" cap="all"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SG" b="1" cap="all" dirty="0" smtClean="0"/>
                        <a:t>Data</a:t>
                      </a:r>
                      <a:r>
                        <a:rPr lang="en-SG" b="1" cap="all" baseline="0" dirty="0" smtClean="0"/>
                        <a:t> Sets </a:t>
                      </a:r>
                      <a:endParaRPr lang="en-SG" b="1" cap="all"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038230680"/>
                  </a:ext>
                </a:extLst>
              </a:tr>
              <a:tr h="1366424">
                <a:tc>
                  <a:txBody>
                    <a:bodyPr/>
                    <a:lstStyle/>
                    <a:p>
                      <a:r>
                        <a:rPr lang="en-SG" dirty="0" smtClean="0"/>
                        <a:t>The World </a:t>
                      </a:r>
                    </a:p>
                    <a:p>
                      <a:r>
                        <a:rPr lang="en-SG" dirty="0" smtClean="0"/>
                        <a:t>Bank</a:t>
                      </a:r>
                      <a:endParaRPr lang="en-SG" dirty="0">
                        <a:solidFill>
                          <a:schemeClr val="tx1"/>
                        </a:solidFill>
                        <a:latin typeface="Calibri" panose="020F0502020204030204" pitchFamily="34" charset="0"/>
                        <a:cs typeface="Calibri" panose="020F0502020204030204" pitchFamily="34" charset="0"/>
                      </a:endParaRPr>
                    </a:p>
                  </a:txBody>
                  <a:tcPr/>
                </a:tc>
                <a:tc>
                  <a:txBody>
                    <a:bodyPr/>
                    <a:lstStyle/>
                    <a:p>
                      <a:pPr marL="0" indent="0" algn="l" fontAlgn="b">
                        <a:buFont typeface="Arial" panose="020B0604020202020204" pitchFamily="34" charset="0"/>
                        <a:buNone/>
                      </a:pPr>
                      <a:r>
                        <a:rPr lang="en-US" sz="1800" u="none" strike="noStrike" dirty="0" smtClean="0">
                          <a:effectLst/>
                        </a:rPr>
                        <a:t>All Gender Indicators</a:t>
                      </a:r>
                    </a:p>
                    <a:p>
                      <a:pPr marL="0" indent="0">
                        <a:buFont typeface="Arial" panose="020B0604020202020204" pitchFamily="34" charset="0"/>
                        <a:buNone/>
                      </a:pPr>
                      <a:r>
                        <a:rPr lang="en-US" sz="1400" dirty="0" smtClean="0"/>
                        <a:t>URL: </a:t>
                      </a:r>
                      <a:r>
                        <a:rPr lang="en-US" sz="1400" dirty="0" smtClean="0">
                          <a:hlinkClick r:id="rId2"/>
                        </a:rPr>
                        <a:t>http://datatopics.worldbank.org/gender/</a:t>
                      </a:r>
                      <a:endParaRPr lang="en-US" sz="1400" dirty="0" smtClean="0"/>
                    </a:p>
                    <a:p>
                      <a:pPr marL="0" indent="0">
                        <a:buFont typeface="Arial" panose="020B0604020202020204" pitchFamily="34" charset="0"/>
                        <a:buNone/>
                      </a:pPr>
                      <a:endParaRPr lang="en-US" sz="1400" dirty="0" smtClean="0"/>
                    </a:p>
                    <a:p>
                      <a:pPr marL="0" indent="0">
                        <a:buFont typeface="Arial" panose="020B0604020202020204" pitchFamily="34" charset="0"/>
                        <a:buNone/>
                      </a:pPr>
                      <a:r>
                        <a:rPr lang="en-US" sz="1800" kern="1200" dirty="0" smtClean="0">
                          <a:effectLst/>
                        </a:rPr>
                        <a:t>Current Classification by Income in XLS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smtClean="0"/>
                        <a:t>URL: </a:t>
                      </a:r>
                      <a:r>
                        <a:rPr lang="en-SG" sz="1400" u="sng" kern="1200" dirty="0" smtClean="0">
                          <a:effectLst/>
                          <a:hlinkClick r:id="rId3"/>
                        </a:rPr>
                        <a:t>https://datahelpdesk.worldbank.org/knowledgebase/articles/906519-world-bank-country-and-lending-groups</a:t>
                      </a:r>
                      <a:endParaRPr lang="en-US" sz="1400" dirty="0" smtClean="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1726834980"/>
                  </a:ext>
                </a:extLst>
              </a:tr>
            </a:tbl>
          </a:graphicData>
        </a:graphic>
      </p:graphicFrame>
      <p:sp>
        <p:nvSpPr>
          <p:cNvPr id="7" name="Title 1"/>
          <p:cNvSpPr>
            <a:spLocks noGrp="1"/>
          </p:cNvSpPr>
          <p:nvPr>
            <p:ph type="title"/>
          </p:nvPr>
        </p:nvSpPr>
        <p:spPr>
          <a:xfrm>
            <a:off x="1024127" y="585216"/>
            <a:ext cx="10121927" cy="1499616"/>
          </a:xfrm>
        </p:spPr>
        <p:txBody>
          <a:bodyPr/>
          <a:lstStyle/>
          <a:p>
            <a:r>
              <a:rPr lang="en-SG" dirty="0" smtClean="0"/>
              <a:t>GENDER INDICATORS FROM </a:t>
            </a:r>
            <a:r>
              <a:rPr lang="en-SG" b="1" dirty="0" smtClean="0"/>
              <a:t>WORLD bank DATA</a:t>
            </a:r>
            <a:endParaRPr lang="en-SG" b="1" dirty="0">
              <a:solidFill>
                <a:schemeClr val="tx1"/>
              </a:solidFill>
            </a:endParaRPr>
          </a:p>
        </p:txBody>
      </p:sp>
      <p:sp>
        <p:nvSpPr>
          <p:cNvPr id="5" name="TextBox 4"/>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SETS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WORLD BANK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25781182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4824"/>
            <a:ext cx="7772400" cy="1463040"/>
          </a:xfrm>
        </p:spPr>
        <p:txBody>
          <a:bodyPr>
            <a:normAutofit/>
          </a:bodyPr>
          <a:lstStyle/>
          <a:p>
            <a:r>
              <a:rPr lang="en-US" dirty="0" smtClean="0">
                <a:latin typeface="Gill Sans MT Condensed" charset="0"/>
                <a:ea typeface="Gill Sans MT Condensed" charset="0"/>
                <a:cs typeface="Gill Sans MT Condensed" charset="0"/>
              </a:rPr>
              <a:t>DATA EXPLORATION &amp; PREPARATION</a:t>
            </a:r>
            <a:endParaRPr lang="en-US" dirty="0">
              <a:latin typeface="Gill Sans MT Condensed" charset="0"/>
              <a:ea typeface="Gill Sans MT Condensed" charset="0"/>
              <a:cs typeface="Gill Sans MT Condensed" charset="0"/>
            </a:endParaRPr>
          </a:p>
        </p:txBody>
      </p:sp>
      <p:sp>
        <p:nvSpPr>
          <p:cNvPr id="4" name="Slide Number Placeholder 3"/>
          <p:cNvSpPr>
            <a:spLocks noGrp="1"/>
          </p:cNvSpPr>
          <p:nvPr>
            <p:ph type="sldNum" sz="quarter" idx="12"/>
          </p:nvPr>
        </p:nvSpPr>
        <p:spPr/>
        <p:txBody>
          <a:bodyPr/>
          <a:lstStyle/>
          <a:p>
            <a:fld id="{2E9D0EDE-F711-41C3-B41C-C5BF644392C6}" type="slidenum">
              <a:rPr lang="en-SG" smtClean="0"/>
              <a:t>8</a:t>
            </a:fld>
            <a:endParaRPr lang="en-SG"/>
          </a:p>
        </p:txBody>
      </p:sp>
      <p:sp>
        <p:nvSpPr>
          <p:cNvPr id="5" name="Text Placeholder 4"/>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149777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 EXPLORATION</a:t>
            </a:r>
            <a:endParaRPr lang="en-SG" dirty="0"/>
          </a:p>
        </p:txBody>
      </p:sp>
      <p:sp>
        <p:nvSpPr>
          <p:cNvPr id="3" name="Content Placeholder 2"/>
          <p:cNvSpPr>
            <a:spLocks noGrp="1"/>
          </p:cNvSpPr>
          <p:nvPr>
            <p:ph idx="1"/>
          </p:nvPr>
        </p:nvSpPr>
        <p:spPr>
          <a:xfrm>
            <a:off x="1024128" y="2244950"/>
            <a:ext cx="10121926" cy="4745019"/>
          </a:xfrm>
        </p:spPr>
        <p:txBody>
          <a:bodyPr>
            <a:noAutofit/>
          </a:bodyPr>
          <a:lstStyle/>
          <a:p>
            <a:pPr marL="363538" lvl="1" indent="-274638">
              <a:buFont typeface="Wingdings" panose="05000000000000000000" pitchFamily="2" charset="2"/>
              <a:buChar char="§"/>
            </a:pPr>
            <a:r>
              <a:rPr lang="en-SG" dirty="0" smtClean="0"/>
              <a:t>Data covered </a:t>
            </a:r>
            <a:r>
              <a:rPr lang="en-SG" dirty="0"/>
              <a:t>years </a:t>
            </a:r>
            <a:r>
              <a:rPr lang="en-SG" dirty="0" smtClean="0"/>
              <a:t>1970 </a:t>
            </a:r>
            <a:r>
              <a:rPr lang="en-SG" dirty="0"/>
              <a:t>– </a:t>
            </a:r>
            <a:r>
              <a:rPr lang="en-SG" dirty="0" smtClean="0"/>
              <a:t>2017</a:t>
            </a:r>
            <a:endParaRPr lang="en-SG" dirty="0"/>
          </a:p>
          <a:p>
            <a:pPr marL="363538" lvl="1" indent="-274638">
              <a:buFont typeface="Wingdings" panose="05000000000000000000" pitchFamily="2" charset="2"/>
              <a:buChar char="§"/>
            </a:pPr>
            <a:r>
              <a:rPr lang="en-SG" dirty="0" smtClean="0"/>
              <a:t>Before year 2000, data was only available in the years of 1970, 1980, 1990, 1995. From year 2000 onwards, data was available yearly</a:t>
            </a:r>
            <a:endParaRPr lang="en-SG" dirty="0"/>
          </a:p>
          <a:p>
            <a:pPr marL="363538" lvl="1" indent="-274638">
              <a:buFont typeface="Wingdings" panose="05000000000000000000" pitchFamily="2" charset="2"/>
              <a:buChar char="§"/>
            </a:pPr>
            <a:r>
              <a:rPr lang="en-SG" dirty="0"/>
              <a:t>Values for each year and each gender group </a:t>
            </a:r>
            <a:r>
              <a:rPr lang="en-SG" dirty="0" smtClean="0"/>
              <a:t>were </a:t>
            </a:r>
            <a:r>
              <a:rPr lang="en-SG" dirty="0"/>
              <a:t>given for the </a:t>
            </a:r>
            <a:r>
              <a:rPr lang="en-SG" dirty="0" smtClean="0"/>
              <a:t>indicators:  </a:t>
            </a:r>
          </a:p>
          <a:p>
            <a:pPr marL="715963" lvl="2" indent="-352425">
              <a:buFont typeface="Wingdings" panose="05000000000000000000" pitchFamily="2" charset="2"/>
              <a:buChar char="§"/>
            </a:pPr>
            <a:r>
              <a:rPr lang="en-SG" sz="1600" dirty="0" smtClean="0"/>
              <a:t>Resident </a:t>
            </a:r>
            <a:r>
              <a:rPr lang="en-SG" sz="1600" dirty="0"/>
              <a:t>Labour force participation rate </a:t>
            </a:r>
            <a:r>
              <a:rPr lang="en-SG" sz="1600" dirty="0" smtClean="0"/>
              <a:t>(%)</a:t>
            </a:r>
          </a:p>
          <a:p>
            <a:pPr marL="715963" lvl="2" indent="-352425">
              <a:buFont typeface="Wingdings" panose="05000000000000000000" pitchFamily="2" charset="2"/>
              <a:buChar char="§"/>
            </a:pPr>
            <a:r>
              <a:rPr lang="en-SG" sz="1600" dirty="0" smtClean="0"/>
              <a:t>Combined </a:t>
            </a:r>
            <a:r>
              <a:rPr lang="en-SG" sz="1600" dirty="0"/>
              <a:t>Gross enrolment ratio </a:t>
            </a:r>
            <a:r>
              <a:rPr lang="en-SG" sz="1600" dirty="0" smtClean="0"/>
              <a:t>(%)</a:t>
            </a:r>
          </a:p>
          <a:p>
            <a:pPr marL="715963" lvl="2" indent="-352425">
              <a:buFont typeface="Wingdings" panose="05000000000000000000" pitchFamily="2" charset="2"/>
              <a:buChar char="§"/>
            </a:pPr>
            <a:r>
              <a:rPr lang="en-SG" sz="1600" dirty="0" smtClean="0"/>
              <a:t>Literacy </a:t>
            </a:r>
            <a:r>
              <a:rPr lang="en-SG" sz="1600" dirty="0"/>
              <a:t>rate (15 years &amp; over) </a:t>
            </a:r>
            <a:r>
              <a:rPr lang="en-SG" sz="1600" dirty="0" smtClean="0"/>
              <a:t>(%)</a:t>
            </a:r>
          </a:p>
          <a:p>
            <a:pPr marL="715963" lvl="2" indent="-352425">
              <a:buFont typeface="Wingdings" panose="05000000000000000000" pitchFamily="2" charset="2"/>
              <a:buChar char="§"/>
            </a:pPr>
            <a:r>
              <a:rPr lang="en-SG" sz="1600" dirty="0" smtClean="0"/>
              <a:t>Proportion </a:t>
            </a:r>
            <a:r>
              <a:rPr lang="en-SG" sz="1600" dirty="0"/>
              <a:t>of PMETs among employed residents (15 years &amp; over) </a:t>
            </a:r>
            <a:r>
              <a:rPr lang="en-SG" sz="1600" dirty="0" smtClean="0"/>
              <a:t>(%)</a:t>
            </a:r>
          </a:p>
          <a:p>
            <a:pPr marL="715963" lvl="2" indent="-352425">
              <a:buFont typeface="Wingdings" panose="05000000000000000000" pitchFamily="2" charset="2"/>
              <a:buChar char="§"/>
            </a:pPr>
            <a:r>
              <a:rPr lang="en-SG" sz="1600" dirty="0" smtClean="0"/>
              <a:t>Mean </a:t>
            </a:r>
            <a:r>
              <a:rPr lang="en-SG" sz="1600" dirty="0"/>
              <a:t>Years of Schooling (25 Years &amp; </a:t>
            </a:r>
            <a:r>
              <a:rPr lang="en-SG" sz="1600" dirty="0" smtClean="0"/>
              <a:t>Over)</a:t>
            </a:r>
          </a:p>
          <a:p>
            <a:pPr marL="715963" lvl="2" indent="-352425">
              <a:buFont typeface="Wingdings" panose="05000000000000000000" pitchFamily="2" charset="2"/>
              <a:buChar char="§"/>
            </a:pPr>
            <a:r>
              <a:rPr lang="en-SG" sz="1600" dirty="0" smtClean="0"/>
              <a:t>Median Age at First Marriage</a:t>
            </a:r>
          </a:p>
          <a:p>
            <a:pPr marL="431800" indent="-342900">
              <a:buFont typeface="Wingdings" panose="05000000000000000000" pitchFamily="2" charset="2"/>
              <a:buChar char="§"/>
            </a:pPr>
            <a:r>
              <a:rPr lang="en-SG" sz="1800" dirty="0" smtClean="0">
                <a:solidFill>
                  <a:schemeClr val="tx1">
                    <a:lumMod val="90000"/>
                    <a:lumOff val="10000"/>
                  </a:schemeClr>
                </a:solidFill>
              </a:rPr>
              <a:t>For labour force indicators, data from 1970 – 2000 and 2005 were not comparable to other years due to differences in collection methodology and coverage. These years will be excluded from analysis</a:t>
            </a:r>
          </a:p>
          <a:p>
            <a:pPr marL="431800" indent="-342900">
              <a:buFont typeface="Wingdings" panose="05000000000000000000" pitchFamily="2" charset="2"/>
              <a:buChar char="§"/>
            </a:pPr>
            <a:r>
              <a:rPr lang="en-SG" sz="1800" dirty="0" smtClean="0">
                <a:solidFill>
                  <a:schemeClr val="tx1">
                    <a:lumMod val="90000"/>
                    <a:lumOff val="10000"/>
                  </a:schemeClr>
                </a:solidFill>
              </a:rPr>
              <a:t>For consistency, only data from year 2001 onwards will be used for analysis of other indicators</a:t>
            </a:r>
            <a:endParaRPr lang="en-SG" sz="1800" dirty="0">
              <a:solidFill>
                <a:schemeClr val="tx1">
                  <a:lumMod val="90000"/>
                  <a:lumOff val="10000"/>
                </a:schemeClr>
              </a:solidFill>
            </a:endParaRPr>
          </a:p>
        </p:txBody>
      </p:sp>
      <p:sp>
        <p:nvSpPr>
          <p:cNvPr id="4" name="Slide Number Placeholder 3"/>
          <p:cNvSpPr>
            <a:spLocks noGrp="1"/>
          </p:cNvSpPr>
          <p:nvPr>
            <p:ph type="sldNum" sz="quarter" idx="12"/>
          </p:nvPr>
        </p:nvSpPr>
        <p:spPr/>
        <p:txBody>
          <a:bodyPr/>
          <a:lstStyle/>
          <a:p>
            <a:fld id="{2E9D0EDE-F711-41C3-B41C-C5BF644392C6}" type="slidenum">
              <a:rPr lang="en-SG" smtClean="0"/>
              <a:t>9</a:t>
            </a:fld>
            <a:endParaRPr lang="en-SG" dirty="0"/>
          </a:p>
        </p:txBody>
      </p:sp>
      <p:sp>
        <p:nvSpPr>
          <p:cNvPr id="6" name="Content Placeholder 2"/>
          <p:cNvSpPr txBox="1">
            <a:spLocks/>
          </p:cNvSpPr>
          <p:nvPr/>
        </p:nvSpPr>
        <p:spPr>
          <a:xfrm>
            <a:off x="1024128" y="1810117"/>
            <a:ext cx="10121926" cy="5494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Calibri" panose="020F0502020204030204" pitchFamily="34" charset="0"/>
                <a:ea typeface="+mn-ea"/>
                <a:cs typeface="Calibri" panose="020F0502020204030204" pitchFamily="34" charset="0"/>
              </a:defRPr>
            </a:lvl1pPr>
            <a:lvl2pPr marL="539750" indent="-18415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722313" indent="-182563"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88900" indent="0">
              <a:buFont typeface="Tw Cen MT" panose="020B0602020104020603" pitchFamily="34" charset="0"/>
              <a:buNone/>
            </a:pPr>
            <a:r>
              <a:rPr lang="en-SG" sz="2600" dirty="0" smtClean="0">
                <a:solidFill>
                  <a:srgbClr val="609290"/>
                </a:solidFill>
                <a:latin typeface="+mj-lt"/>
              </a:rPr>
              <a:t>Key Indicators on gender</a:t>
            </a:r>
          </a:p>
          <a:p>
            <a:pPr marL="431800" indent="-342900">
              <a:buFont typeface="Wingdings" panose="05000000000000000000" pitchFamily="2" charset="2"/>
              <a:buChar char="§"/>
            </a:pPr>
            <a:endParaRPr lang="en-SG" sz="2100" dirty="0" smtClean="0"/>
          </a:p>
          <a:p>
            <a:pPr marL="431800" indent="-342900">
              <a:buFont typeface="Wingdings" panose="05000000000000000000" pitchFamily="2" charset="2"/>
              <a:buChar char="§"/>
            </a:pPr>
            <a:endParaRPr lang="en-SG" sz="2100" dirty="0" smtClean="0"/>
          </a:p>
          <a:p>
            <a:pPr marL="431800" indent="-342900">
              <a:buFont typeface="Wingdings" panose="05000000000000000000" pitchFamily="2" charset="2"/>
              <a:buChar char="§"/>
            </a:pPr>
            <a:endParaRPr lang="en-SG" sz="2100" dirty="0"/>
          </a:p>
        </p:txBody>
      </p:sp>
      <p:sp>
        <p:nvSpPr>
          <p:cNvPr id="7" name="TextBox 6"/>
          <p:cNvSpPr txBox="1"/>
          <p:nvPr/>
        </p:nvSpPr>
        <p:spPr>
          <a:xfrm>
            <a:off x="838866" y="6470704"/>
            <a:ext cx="2593298" cy="276999"/>
          </a:xfrm>
          <a:prstGeom prst="rect">
            <a:avLst/>
          </a:prstGeom>
          <a:noFill/>
        </p:spPr>
        <p:txBody>
          <a:bodyPr wrap="square" rtlCol="0">
            <a:spAutoFit/>
          </a:bodyPr>
          <a:lstStyle/>
          <a:p>
            <a:r>
              <a:rPr lang="en-US" sz="1200" dirty="0" smtClean="0">
                <a:solidFill>
                  <a:schemeClr val="bg1">
                    <a:lumMod val="50000"/>
                  </a:schemeClr>
                </a:solidFill>
                <a:latin typeface="+mj-lt"/>
              </a:rPr>
              <a:t>DATA EXPLORATION </a:t>
            </a:r>
            <a:r>
              <a:rPr lang="mr-IN" sz="1200" dirty="0" smtClean="0">
                <a:solidFill>
                  <a:schemeClr val="bg1">
                    <a:lumMod val="50000"/>
                  </a:schemeClr>
                </a:solidFill>
                <a:latin typeface="+mj-lt"/>
              </a:rPr>
              <a:t>–</a:t>
            </a:r>
            <a:r>
              <a:rPr lang="en-US" sz="1200" dirty="0" smtClean="0">
                <a:solidFill>
                  <a:schemeClr val="bg1">
                    <a:lumMod val="50000"/>
                  </a:schemeClr>
                </a:solidFill>
                <a:latin typeface="+mj-lt"/>
              </a:rPr>
              <a:t> SG DATA</a:t>
            </a:r>
            <a:endParaRPr lang="en-US" sz="1200" dirty="0">
              <a:solidFill>
                <a:schemeClr val="bg1">
                  <a:lumMod val="50000"/>
                </a:schemeClr>
              </a:solidFill>
              <a:latin typeface="+mj-lt"/>
            </a:endParaRPr>
          </a:p>
        </p:txBody>
      </p:sp>
    </p:spTree>
    <p:extLst>
      <p:ext uri="{BB962C8B-B14F-4D97-AF65-F5344CB8AC3E}">
        <p14:creationId xmlns:p14="http://schemas.microsoft.com/office/powerpoint/2010/main" val="18574416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tegral">
  <a:themeElements>
    <a:clrScheme name="Custom 15">
      <a:dk1>
        <a:srgbClr val="2E2B21"/>
      </a:dk1>
      <a:lt1>
        <a:srgbClr val="FFFFFF"/>
      </a:lt1>
      <a:dk2>
        <a:srgbClr val="605B4F"/>
      </a:dk2>
      <a:lt2>
        <a:srgbClr val="EDEDE4"/>
      </a:lt2>
      <a:accent1>
        <a:srgbClr val="A5A5A5"/>
      </a:accent1>
      <a:accent2>
        <a:srgbClr val="9CBEBD"/>
      </a:accent2>
      <a:accent3>
        <a:srgbClr val="EDEDE4"/>
      </a:accent3>
      <a:accent4>
        <a:srgbClr val="95A39D"/>
      </a:accent4>
      <a:accent5>
        <a:srgbClr val="446867"/>
      </a:accent5>
      <a:accent6>
        <a:srgbClr val="B1A089"/>
      </a:accent6>
      <a:hlink>
        <a:srgbClr val="375DB0"/>
      </a:hlink>
      <a:folHlink>
        <a:srgbClr val="7F7F7F"/>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7334</TotalTime>
  <Words>2639</Words>
  <Application>Microsoft Macintosh PowerPoint</Application>
  <PresentationFormat>Widescreen</PresentationFormat>
  <Paragraphs>384</Paragraphs>
  <Slides>44</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5" baseType="lpstr">
      <vt:lpstr>Calibri</vt:lpstr>
      <vt:lpstr>Courier New</vt:lpstr>
      <vt:lpstr>Gill Sans MT Condensed</vt:lpstr>
      <vt:lpstr>Mangal</vt:lpstr>
      <vt:lpstr>Tw Cen MT</vt:lpstr>
      <vt:lpstr>Tw Cen MT Condensed</vt:lpstr>
      <vt:lpstr>Wingdings</vt:lpstr>
      <vt:lpstr>Wingdings 3</vt:lpstr>
      <vt:lpstr>Arial</vt:lpstr>
      <vt:lpstr>Integral</vt:lpstr>
      <vt:lpstr>Worksheet</vt:lpstr>
      <vt:lpstr>Gender inequality – economic and educational opportunities</vt:lpstr>
      <vt:lpstr>BACKGROUND</vt:lpstr>
      <vt:lpstr>OBJECTIVEs</vt:lpstr>
      <vt:lpstr>Data sets </vt:lpstr>
      <vt:lpstr>GENDER DIFFERENCES IN SINGAPORe</vt:lpstr>
      <vt:lpstr>PowerPoint Presentation</vt:lpstr>
      <vt:lpstr>GENDER INDICATORS FROM WORLD bank DATA</vt:lpstr>
      <vt:lpstr>DATA EXPLORATION &amp; PREPARATION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PREPARATION</vt:lpstr>
      <vt:lpstr>PowerPoint Presentation</vt:lpstr>
      <vt:lpstr>PowerPoint Presentation</vt:lpstr>
      <vt:lpstr>DATA VISUALIZATION</vt:lpstr>
      <vt:lpstr>DATA VISUALIZATION - METHODS</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Gender parity index (GPI) in labor force participation rate is trending upwards for high – income countries, similar to what was observed earlier for Singapore. However, there appears to be a slight downward trend in the East Asia &amp; Pacific region.  GPI of greater than 100% in tertiary enrolment rate appears to be a worldwide trend not peculiar to Singapore.</vt:lpstr>
      <vt:lpstr>Correlations were also found between some indicators, which may give useful clues for tackling gender disparity.</vt:lpstr>
      <vt:lpstr>Correlations may be affected by outliers</vt:lpstr>
      <vt:lpstr>conclusions</vt:lpstr>
      <vt:lpstr>THANK YOU!</vt:lpstr>
      <vt:lpstr>annex</vt:lpstr>
      <vt:lpstr>Notebooks and python files</vt:lpstr>
      <vt:lpstr>DATA FRAMES BEFORE AND AFTER TRANSFORMATION</vt:lpstr>
      <vt:lpstr>PowerPoint Presentation</vt:lpstr>
      <vt:lpstr>PowerPoint Presentation</vt:lpstr>
      <vt:lpstr>GENDER INDICATORS FROM WORLD DATA</vt:lpstr>
      <vt:lpstr>Definitions – selected world bank indicators</vt:lpstr>
    </vt:vector>
  </TitlesOfParts>
  <Company>WOG ICT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Hdb resident population and resale prices in 201</dc:title>
  <dc:creator>Sherry TAN (MOM)</dc:creator>
  <cp:lastModifiedBy>Microsoft Office User</cp:lastModifiedBy>
  <cp:revision>596</cp:revision>
  <dcterms:created xsi:type="dcterms:W3CDTF">2018-06-08T05:11:46Z</dcterms:created>
  <dcterms:modified xsi:type="dcterms:W3CDTF">2018-08-02T14:44:49Z</dcterms:modified>
</cp:coreProperties>
</file>